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75" r:id="rId3"/>
    <p:sldId id="257" r:id="rId4"/>
    <p:sldId id="258" r:id="rId5"/>
    <p:sldId id="285" r:id="rId6"/>
    <p:sldId id="259" r:id="rId7"/>
    <p:sldId id="273" r:id="rId8"/>
    <p:sldId id="284" r:id="rId9"/>
    <p:sldId id="276" r:id="rId10"/>
    <p:sldId id="260" r:id="rId11"/>
    <p:sldId id="261" r:id="rId12"/>
    <p:sldId id="271" r:id="rId13"/>
    <p:sldId id="287" r:id="rId14"/>
    <p:sldId id="262" r:id="rId15"/>
    <p:sldId id="288" r:id="rId16"/>
    <p:sldId id="278" r:id="rId17"/>
    <p:sldId id="263" r:id="rId18"/>
    <p:sldId id="289" r:id="rId19"/>
    <p:sldId id="283" r:id="rId20"/>
    <p:sldId id="272" r:id="rId21"/>
    <p:sldId id="264" r:id="rId22"/>
    <p:sldId id="282" r:id="rId23"/>
    <p:sldId id="267" r:id="rId24"/>
    <p:sldId id="290" r:id="rId25"/>
    <p:sldId id="269" r:id="rId26"/>
    <p:sldId id="270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ru-RU"/>
          </a:p>
        </p:txBody>
      </p:sp>
      <p:sp>
        <p:nvSpPr>
          <p:cNvPr id="3" name="Дата 2"/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A0B9595C-A89B-4883-A34A-C4C0D48EABEF}" type="datetime1">
              <a:rPr lang="ru-RU"/>
              <a:pPr lvl="0"/>
              <a:t>24.01.2024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Заметки 4"/>
          <p:cNvSpPr txBox="1"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</a:defRPr>
            </a:lvl1pPr>
          </a:lstStyle>
          <a:p>
            <a:pPr lvl="0"/>
            <a:fld id="{39F8780C-D0C0-4B28-9F33-BC8C160D4EE5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929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ru-RU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ru-RU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ru-RU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ru-RU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ru-RU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1400147" y="3486149"/>
            <a:ext cx="3429027" cy="1609728"/>
          </a:xfrm>
        </p:spPr>
        <p:txBody>
          <a:bodyPr anchor="ctr"/>
          <a:lstStyle>
            <a:lvl1pPr marL="0" indent="0">
              <a:spcBef>
                <a:spcPts val="300"/>
              </a:spcBef>
              <a:buNone/>
              <a:defRPr sz="1400">
                <a:solidFill>
                  <a:srgbClr val="404040"/>
                </a:solidFill>
              </a:defRPr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  <p:sp>
        <p:nvSpPr>
          <p:cNvPr id="3" name="Текст 8"/>
          <p:cNvSpPr txBox="1">
            <a:spLocks noGrp="1"/>
          </p:cNvSpPr>
          <p:nvPr>
            <p:ph type="body" idx="4294967295"/>
          </p:nvPr>
        </p:nvSpPr>
        <p:spPr>
          <a:xfrm>
            <a:off x="1381128" y="590546"/>
            <a:ext cx="6772275" cy="2828925"/>
          </a:xfrm>
        </p:spPr>
        <p:txBody>
          <a:bodyPr anchor="ctr"/>
          <a:lstStyle>
            <a:lvl1pPr marL="0" indent="0">
              <a:spcBef>
                <a:spcPts val="700"/>
              </a:spcBef>
              <a:buNone/>
              <a:tabLst/>
              <a:defRPr sz="2800" b="1">
                <a:solidFill>
                  <a:srgbClr val="DD7E0E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9095934"/>
      </p:ext>
    </p:extLst>
  </p:cSld>
  <p:clrMapOvr>
    <a:masterClrMapping/>
  </p:clrMapOvr>
  <p:transition>
    <p:dissolve/>
  </p:transition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E894935-D060-4391-BF04-3E11AD050592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873196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>
          <a:xfrm>
            <a:off x="457200" y="1038228"/>
            <a:ext cx="6019796" cy="5087941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F860CFA-34D1-4323-84F1-FA5C388BDA0C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034970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9356528-7A44-40EE-AC7C-7EB1A30CBA83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541678"/>
      </p:ext>
    </p:extLst>
  </p:cSld>
  <p:clrMapOvr>
    <a:masterClrMapping/>
  </p:clrMapOvr>
  <p:transition>
    <p:dissolve/>
  </p:transition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/>
          <a:lstStyle>
            <a:lvl1pPr>
              <a:defRPr sz="4000" cap="all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722311" y="1057275"/>
            <a:ext cx="7772400" cy="334962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8EBE4F6-4F4F-4AAE-8171-D016AA65DBF3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341553"/>
      </p:ext>
    </p:extLst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defRPr sz="2000"/>
            </a:lvl1pPr>
            <a:lvl2pPr>
              <a:spcBef>
                <a:spcPts val="400"/>
              </a:spcBef>
              <a:defRPr sz="1800"/>
            </a:lvl2pPr>
            <a:lvl3pPr>
              <a:defRPr/>
            </a:lvl3pPr>
            <a:lvl4pPr>
              <a:defRPr/>
            </a:lvl4pPr>
            <a:lvl5pPr>
              <a:defRPr sz="1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defRPr sz="2000"/>
            </a:lvl1pPr>
            <a:lvl2pPr>
              <a:spcBef>
                <a:spcPts val="400"/>
              </a:spcBef>
              <a:defRPr sz="1800"/>
            </a:lvl2pPr>
            <a:lvl3pPr>
              <a:defRPr/>
            </a:lvl3pPr>
            <a:lvl4pPr>
              <a:defRPr/>
            </a:lvl4pPr>
            <a:lvl5pPr>
              <a:defRPr sz="1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03EA196-AA45-435D-AA13-E612D652EC90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201682"/>
      </p:ext>
    </p:extLst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0F6D16C-2F6F-425D-9F85-4044EA81B8AC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199534"/>
      </p:ext>
    </p:extLst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B7E269E-F565-4E70-8CDD-1E806887F9FF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790977"/>
      </p:ext>
    </p:extLst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AAB230E-B57B-4BD1-B330-E3DA2294E8E7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964617"/>
      </p:ext>
    </p:extLst>
  </p:cSld>
  <p:clrMapOvr>
    <a:masterClrMapping/>
  </p:clrMapOvr>
  <p:transition>
    <p:dissolve/>
  </p:transition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457200" y="996531"/>
            <a:ext cx="3008311" cy="1019592"/>
          </a:xfrm>
        </p:spPr>
        <p:txBody>
          <a:bodyPr anchor="b"/>
          <a:lstStyle>
            <a:lvl1pPr>
              <a:defRPr sz="20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idx="1"/>
          </p:nvPr>
        </p:nvSpPr>
        <p:spPr>
          <a:xfrm>
            <a:off x="3575047" y="990596"/>
            <a:ext cx="5111752" cy="5135563"/>
          </a:xfrm>
        </p:spPr>
        <p:txBody>
          <a:bodyPr/>
          <a:lstStyle>
            <a:lvl1pPr>
              <a:spcBef>
                <a:spcPts val="800"/>
              </a:spcBef>
              <a:defRPr sz="3200"/>
            </a:lvl1pPr>
            <a:lvl2pPr>
              <a:defRPr/>
            </a:lvl2pPr>
            <a:lvl3pPr>
              <a:spcBef>
                <a:spcPts val="600"/>
              </a:spcBef>
              <a:defRPr sz="2400"/>
            </a:lvl3pPr>
            <a:lvl4pPr>
              <a:spcBef>
                <a:spcPts val="500"/>
              </a:spcBef>
              <a:defRPr sz="2000"/>
            </a:lvl4pPr>
            <a:lvl5pPr>
              <a:spcBef>
                <a:spcPts val="500"/>
              </a:spcBef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457200" y="2010189"/>
            <a:ext cx="3008311" cy="4115970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A7D6A48-9FE6-4EED-A4FF-0ACB6F3BA475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737381"/>
      </p:ext>
    </p:extLst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304796" y="4800600"/>
            <a:ext cx="8610603" cy="566735"/>
          </a:xfrm>
        </p:spPr>
        <p:txBody>
          <a:bodyPr anchor="b"/>
          <a:lstStyle>
            <a:lvl1pPr>
              <a:defRPr sz="20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 txBox="1">
            <a:spLocks noGrp="1"/>
          </p:cNvSpPr>
          <p:nvPr>
            <p:ph type="pic" idx="1"/>
          </p:nvPr>
        </p:nvSpPr>
        <p:spPr>
          <a:xfrm>
            <a:off x="333371" y="612776"/>
            <a:ext cx="8553453" cy="4114800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sz="3200"/>
            </a:lvl1pPr>
          </a:lstStyle>
          <a:p>
            <a:pPr lvl="0"/>
            <a:endParaRPr lang="ru-RU"/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304796" y="5367335"/>
            <a:ext cx="8610603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6B54238-09CF-4368-A734-BDA706075806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509626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457200" y="160340"/>
            <a:ext cx="8458200" cy="887416"/>
          </a:xfrm>
          <a:prstGeom prst="rect">
            <a:avLst/>
          </a:prstGeom>
          <a:noFill/>
          <a:ln>
            <a:noFill/>
          </a:ln>
          <a:effectLst>
            <a:outerShdw dist="25403" dir="2400394" algn="tl">
              <a:srgbClr val="595959">
                <a:alpha val="71000"/>
              </a:srgbClr>
            </a:outerShdw>
          </a:effectLst>
        </p:spPr>
        <p:txBody>
          <a:bodyPr vert="horz" wrap="square" lIns="91440" tIns="45720" rIns="91440" bIns="45720" anchor="ctr" anchorCtr="0" compatLnSpc="1"/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457200" y="1076321"/>
            <a:ext cx="8458200" cy="50498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8643942" y="6446840"/>
            <a:ext cx="461964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000" b="0" i="0" u="none" strike="noStrike" kern="1200" cap="none" spc="0" baseline="0">
                <a:solidFill>
                  <a:srgbClr val="262626"/>
                </a:solidFill>
                <a:uFillTx/>
                <a:latin typeface="Arial" pitchFamily="34"/>
                <a:cs typeface="Arial" pitchFamily="34"/>
              </a:defRPr>
            </a:lvl1pPr>
          </a:lstStyle>
          <a:p>
            <a:pPr lvl="0"/>
            <a:fld id="{E5B907D0-A2B5-4521-820D-CAC6378CA76B}" type="slidenum">
              <a:rPr/>
              <a:pPr lvl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ssolve/>
  </p:transition>
  <p:txStyles>
    <p:titleStyle>
      <a:lvl1pPr marL="0" marR="0" lvl="0" indent="0" algn="l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2800" b="1" i="0" u="none" strike="noStrike" kern="1200" cap="none" spc="0" baseline="0">
          <a:solidFill>
            <a:srgbClr val="DD7E0E"/>
          </a:solidFill>
          <a:uFillTx/>
          <a:latin typeface="Arial" pitchFamily="34"/>
          <a:cs typeface="Arial" pitchFamily="34"/>
        </a:defRPr>
      </a:lvl1pPr>
    </p:titleStyle>
    <p:bodyStyle>
      <a:lvl1pPr marL="179386" marR="0" lvl="0" indent="-179386" algn="l" defTabSz="914400" rtl="0" fontAlgn="auto" hangingPunct="0">
        <a:lnSpc>
          <a:spcPct val="100000"/>
        </a:lnSpc>
        <a:spcBef>
          <a:spcPts val="500"/>
        </a:spcBef>
        <a:spcAft>
          <a:spcPts val="0"/>
        </a:spcAft>
        <a:buClr>
          <a:srgbClr val="DD7E0E"/>
        </a:buClr>
        <a:buSzPct val="80000"/>
        <a:buFont typeface="Wingdings" pitchFamily="2"/>
        <a:buChar char="§"/>
        <a:tabLst>
          <a:tab pos="179386" algn="l"/>
        </a:tabLst>
        <a:defRPr lang="ru-RU" sz="2200" b="0" i="0" u="none" strike="noStrike" kern="1200" cap="none" spc="0" baseline="0">
          <a:solidFill>
            <a:srgbClr val="000000"/>
          </a:solidFill>
          <a:uFillTx/>
          <a:latin typeface="Arial" pitchFamily="34"/>
          <a:cs typeface="Arial" pitchFamily="34"/>
        </a:defRPr>
      </a:lvl1pPr>
      <a:lvl2pPr marL="538160" marR="0" lvl="1" indent="-273048" algn="l" defTabSz="914400" rtl="0" fontAlgn="auto" hangingPunct="0">
        <a:lnSpc>
          <a:spcPct val="100000"/>
        </a:lnSpc>
        <a:spcBef>
          <a:spcPts val="700"/>
        </a:spcBef>
        <a:spcAft>
          <a:spcPts val="0"/>
        </a:spcAft>
        <a:buClr>
          <a:srgbClr val="DD7E0E"/>
        </a:buClr>
        <a:buSzPct val="100000"/>
        <a:buFont typeface="Arial" pitchFamily="34"/>
        <a:buChar char="–"/>
        <a:tabLst/>
        <a:defRPr lang="ru-RU" sz="2800" b="0" i="0" u="none" strike="noStrike" kern="1200" cap="none" spc="0" baseline="0">
          <a:solidFill>
            <a:srgbClr val="404040"/>
          </a:solidFill>
          <a:uFillTx/>
          <a:latin typeface="Arial" pitchFamily="34"/>
          <a:cs typeface="Arial" pitchFamily="34"/>
        </a:defRPr>
      </a:lvl2pPr>
      <a:lvl3pPr marL="717547" marR="0" lvl="2" indent="-179386" algn="l" defTabSz="914400" rtl="0" fontAlgn="auto" hangingPunct="0">
        <a:lnSpc>
          <a:spcPct val="100000"/>
        </a:lnSpc>
        <a:spcBef>
          <a:spcPts val="400"/>
        </a:spcBef>
        <a:spcAft>
          <a:spcPts val="0"/>
        </a:spcAft>
        <a:buClr>
          <a:srgbClr val="DD7E0E"/>
        </a:buClr>
        <a:buSzPct val="100000"/>
        <a:buFont typeface="Arial" pitchFamily="34"/>
        <a:buChar char="•"/>
        <a:tabLst/>
        <a:defRPr lang="ru-RU" sz="1600" b="0" i="0" u="none" strike="noStrike" kern="1200" cap="none" spc="0" baseline="0">
          <a:solidFill>
            <a:srgbClr val="595959"/>
          </a:solidFill>
          <a:uFillTx/>
          <a:latin typeface="Arial" pitchFamily="34"/>
          <a:cs typeface="Arial" pitchFamily="34"/>
        </a:defRPr>
      </a:lvl3pPr>
      <a:lvl4pPr marL="896934" marR="0" lvl="3" indent="-179386" algn="l" defTabSz="914400" rtl="0" fontAlgn="auto" hangingPunct="0">
        <a:lnSpc>
          <a:spcPct val="100000"/>
        </a:lnSpc>
        <a:spcBef>
          <a:spcPts val="300"/>
        </a:spcBef>
        <a:spcAft>
          <a:spcPts val="0"/>
        </a:spcAft>
        <a:buSzPct val="100000"/>
        <a:buFont typeface="Arial" pitchFamily="34"/>
        <a:buChar char="–"/>
        <a:tabLst/>
        <a:defRPr lang="ru-RU" sz="1400" b="0" i="0" u="none" strike="noStrike" kern="1200" cap="none" spc="0" baseline="0">
          <a:solidFill>
            <a:srgbClr val="595959"/>
          </a:solidFill>
          <a:uFillTx/>
          <a:latin typeface="Arial" pitchFamily="34"/>
          <a:cs typeface="Arial" pitchFamily="34"/>
        </a:defRPr>
      </a:lvl4pPr>
      <a:lvl5pPr marL="1076321" marR="0" lvl="4" indent="-273048" algn="l" defTabSz="914400" rtl="0" fontAlgn="auto" hangingPunct="0">
        <a:lnSpc>
          <a:spcPct val="100000"/>
        </a:lnSpc>
        <a:spcBef>
          <a:spcPts val="300"/>
        </a:spcBef>
        <a:spcAft>
          <a:spcPts val="0"/>
        </a:spcAft>
        <a:buSzPct val="100000"/>
        <a:buFont typeface="Arial" pitchFamily="34"/>
        <a:buChar char="»"/>
        <a:tabLst/>
        <a:defRPr lang="ru-RU" sz="1200" b="0" i="0" u="none" strike="noStrike" kern="1200" cap="none" spc="0" baseline="0">
          <a:solidFill>
            <a:srgbClr val="595959"/>
          </a:solidFill>
          <a:uFillTx/>
          <a:latin typeface="Arial" pitchFamily="34"/>
          <a:cs typeface="Arial" pitchFamily="34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g"/><Relationship Id="rId4" Type="http://schemas.openxmlformats.org/officeDocument/2006/relationships/hyperlink" Target="https://vk.com/cyberbonch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72.jpeg"/><Relationship Id="rId7" Type="http://schemas.openxmlformats.org/officeDocument/2006/relationships/image" Target="../media/image76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3.jpeg"/><Relationship Id="rId4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55280A-13B7-4471-948B-01A5DE1004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0273" cy="1099601"/>
          </a:xfrm>
          <a:prstGeom prst="rect">
            <a:avLst/>
          </a:prstGeom>
          <a:effectLst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2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450013" y="6180136"/>
            <a:ext cx="2489197" cy="56673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6"/>
          <p:cNvSpPr txBox="1"/>
          <p:nvPr/>
        </p:nvSpPr>
        <p:spPr>
          <a:xfrm>
            <a:off x="930273" y="825502"/>
            <a:ext cx="8213726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0" u="none" strike="noStrike" kern="1200" cap="none" spc="0" baseline="0">
                <a:solidFill>
                  <a:srgbClr val="DC7402"/>
                </a:solidFill>
                <a:uFillTx/>
                <a:latin typeface="Times New Roman" pitchFamily="18"/>
                <a:cs typeface="Times New Roman" pitchFamily="18"/>
              </a:rPr>
              <a:t>Санкт-Петербургский государственный университет телекоммуникаций им. проф. М.А. Бонч-Бруевича</a:t>
            </a:r>
          </a:p>
        </p:txBody>
      </p:sp>
      <p:sp>
        <p:nvSpPr>
          <p:cNvPr id="4" name="TextBox 5"/>
          <p:cNvSpPr txBox="1"/>
          <p:nvPr/>
        </p:nvSpPr>
        <p:spPr>
          <a:xfrm>
            <a:off x="1907704" y="1843883"/>
            <a:ext cx="5805489" cy="317023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5000" b="1" i="0" u="none" strike="noStrike" kern="1200" cap="none" spc="0" baseline="0" dirty="0">
                <a:solidFill>
                  <a:srgbClr val="0000FF"/>
                </a:solidFill>
                <a:uFillTx/>
                <a:latin typeface="Times New Roman" pitchFamily="18"/>
                <a:cs typeface="Arial" pitchFamily="34"/>
              </a:rPr>
              <a:t>Военный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5000" b="1" i="0" u="none" strike="noStrike" kern="1200" cap="none" spc="0" baseline="0" dirty="0">
                <a:solidFill>
                  <a:srgbClr val="0000FF"/>
                </a:solidFill>
                <a:uFillTx/>
                <a:latin typeface="Times New Roman" pitchFamily="18"/>
                <a:cs typeface="Arial" pitchFamily="34"/>
              </a:rPr>
              <a:t>			учебный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5000" b="1" i="0" u="none" strike="noStrike" kern="1200" cap="none" spc="0" baseline="0" dirty="0">
                <a:solidFill>
                  <a:srgbClr val="0000FF"/>
                </a:solidFill>
                <a:uFillTx/>
                <a:latin typeface="Times New Roman" pitchFamily="18"/>
                <a:cs typeface="Arial" pitchFamily="34"/>
              </a:rPr>
              <a:t>                     центр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5000" b="1" i="0" u="none" strike="noStrike" kern="1200" cap="none" spc="0" baseline="0" dirty="0">
                <a:solidFill>
                  <a:srgbClr val="0000FF"/>
                </a:solidFill>
                <a:uFillTx/>
                <a:latin typeface="Times New Roman" pitchFamily="18"/>
                <a:cs typeface="Arial" pitchFamily="34"/>
              </a:rPr>
              <a:t>(ВУЦ)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A1018C-A7F2-447C-8436-5F35B4CBCE09}"/>
              </a:ext>
            </a:extLst>
          </p:cNvPr>
          <p:cNvSpPr txBox="1"/>
          <p:nvPr/>
        </p:nvSpPr>
        <p:spPr>
          <a:xfrm>
            <a:off x="755576" y="5865726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</p:txBody>
      </p:sp>
    </p:spTree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656383" y="6183309"/>
            <a:ext cx="2339977" cy="5333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5"/>
          <p:cNvSpPr txBox="1"/>
          <p:nvPr/>
        </p:nvSpPr>
        <p:spPr>
          <a:xfrm>
            <a:off x="5220072" y="2780928"/>
            <a:ext cx="4297359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1" u="none" strike="noStrike" kern="1200" cap="none" spc="0" baseline="0" dirty="0">
                <a:solidFill>
                  <a:srgbClr val="000000"/>
                </a:solidFill>
                <a:uFillTx/>
                <a:latin typeface="Blackadder ITC" pitchFamily="82"/>
                <a:cs typeface="Arial" pitchFamily="34"/>
              </a:rPr>
              <a:t>Изучение Азбуки МОРЗЕ</a:t>
            </a:r>
          </a:p>
        </p:txBody>
      </p:sp>
      <p:sp>
        <p:nvSpPr>
          <p:cNvPr id="5" name="Text Box 7"/>
          <p:cNvSpPr txBox="1"/>
          <p:nvPr/>
        </p:nvSpPr>
        <p:spPr>
          <a:xfrm>
            <a:off x="779636" y="2780928"/>
            <a:ext cx="4297359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1" u="none" strike="noStrike" kern="1200" cap="none" spc="0" baseline="0" dirty="0">
                <a:solidFill>
                  <a:srgbClr val="000000"/>
                </a:solidFill>
                <a:uFillTx/>
                <a:latin typeface="Blackadder ITC" pitchFamily="82"/>
                <a:cs typeface="Arial" pitchFamily="34"/>
              </a:rPr>
              <a:t>Практические занятия на картах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373EE8A-B105-4139-A534-6F00CBCEF1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9" y="188642"/>
            <a:ext cx="3708407" cy="237626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013A151-73CD-417D-88ED-313EA7DD94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88642"/>
            <a:ext cx="3614525" cy="237626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925754B-5946-4DF9-A7A4-2E9F84F0C6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0273" cy="1099601"/>
          </a:xfrm>
          <a:prstGeom prst="rect">
            <a:avLst/>
          </a:prstGeom>
          <a:effectLst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6A507B2-7056-4AF7-B688-32AB2C71E3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9" y="3212976"/>
            <a:ext cx="3708408" cy="2691615"/>
          </a:xfrm>
          <a:prstGeom prst="rect">
            <a:avLst/>
          </a:prstGeom>
        </p:spPr>
      </p:pic>
      <p:sp>
        <p:nvSpPr>
          <p:cNvPr id="15" name="Text Box 7">
            <a:extLst>
              <a:ext uri="{FF2B5EF4-FFF2-40B4-BE49-F238E27FC236}">
                <a16:creationId xmlns:a16="http://schemas.microsoft.com/office/drawing/2014/main" id="{8A9936B9-782E-4B91-AAC7-7CA886DA9890}"/>
              </a:ext>
            </a:extLst>
          </p:cNvPr>
          <p:cNvSpPr txBox="1"/>
          <p:nvPr/>
        </p:nvSpPr>
        <p:spPr>
          <a:xfrm>
            <a:off x="683568" y="6169618"/>
            <a:ext cx="4297359" cy="55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1" u="none" strike="noStrike" kern="1200" cap="none" spc="0" baseline="0" dirty="0">
                <a:solidFill>
                  <a:srgbClr val="000000"/>
                </a:solidFill>
                <a:uFillTx/>
                <a:latin typeface="Blackadder ITC" pitchFamily="82"/>
                <a:cs typeface="Arial" pitchFamily="34"/>
              </a:rPr>
              <a:t>Практические занятия на технике связи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1026177-812A-4026-99C8-4AF2AD7F5F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927" y="3212976"/>
            <a:ext cx="4163072" cy="259025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656383" y="6183309"/>
            <a:ext cx="2339977" cy="53339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Box 53"/>
          <p:cNvSpPr txBox="1"/>
          <p:nvPr/>
        </p:nvSpPr>
        <p:spPr>
          <a:xfrm>
            <a:off x="4982451" y="209749"/>
            <a:ext cx="3347864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lvl="0" algn="ctr">
              <a:spcBef>
                <a:spcPts val="1100"/>
              </a:spcBef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i="1" dirty="0">
                <a:solidFill>
                  <a:srgbClr val="000000"/>
                </a:solidFill>
                <a:latin typeface="Blackadder ITC" pitchFamily="82"/>
                <a:cs typeface="Arial" pitchFamily="34"/>
              </a:rPr>
              <a:t>Практические занятия</a:t>
            </a:r>
          </a:p>
        </p:txBody>
      </p:sp>
      <p:sp>
        <p:nvSpPr>
          <p:cNvPr id="6" name="Text Box 56"/>
          <p:cNvSpPr txBox="1"/>
          <p:nvPr/>
        </p:nvSpPr>
        <p:spPr>
          <a:xfrm>
            <a:off x="4887916" y="5861047"/>
            <a:ext cx="3889372" cy="2746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1" u="none" strike="noStrike" kern="1200" cap="none" spc="0" baseline="0" dirty="0">
                <a:solidFill>
                  <a:srgbClr val="000000"/>
                </a:solidFill>
                <a:uFillTx/>
                <a:latin typeface="Blackadder ITC" pitchFamily="82"/>
                <a:cs typeface="Arial" pitchFamily="34"/>
              </a:rPr>
              <a:t>Работа на средствах связи</a:t>
            </a:r>
          </a:p>
        </p:txBody>
      </p:sp>
      <p:sp>
        <p:nvSpPr>
          <p:cNvPr id="7" name="Text Box 62"/>
          <p:cNvSpPr txBox="1"/>
          <p:nvPr/>
        </p:nvSpPr>
        <p:spPr>
          <a:xfrm>
            <a:off x="988014" y="5998367"/>
            <a:ext cx="3889372" cy="2746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1" u="none" strike="noStrike" kern="1200" cap="none" spc="0" baseline="0" dirty="0">
                <a:solidFill>
                  <a:srgbClr val="000000"/>
                </a:solidFill>
                <a:uFillTx/>
                <a:latin typeface="Blackadder ITC" pitchFamily="82"/>
                <a:cs typeface="Arial" pitchFamily="34"/>
              </a:rPr>
              <a:t>Практические занятия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628247D-DEF8-44E6-A4A0-3864ABAC7F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67" y="571298"/>
            <a:ext cx="3851920" cy="2567947"/>
          </a:xfrm>
          <a:prstGeom prst="rect">
            <a:avLst/>
          </a:prstGeom>
        </p:spPr>
      </p:pic>
      <p:sp>
        <p:nvSpPr>
          <p:cNvPr id="13" name="Text Box 53">
            <a:extLst>
              <a:ext uri="{FF2B5EF4-FFF2-40B4-BE49-F238E27FC236}">
                <a16:creationId xmlns:a16="http://schemas.microsoft.com/office/drawing/2014/main" id="{EC635030-EFC9-4102-90D9-795941933B55}"/>
              </a:ext>
            </a:extLst>
          </p:cNvPr>
          <p:cNvSpPr txBox="1"/>
          <p:nvPr/>
        </p:nvSpPr>
        <p:spPr>
          <a:xfrm>
            <a:off x="1025466" y="148329"/>
            <a:ext cx="3614454" cy="2746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1" u="none" strike="noStrike" kern="1200" cap="none" spc="0" baseline="0" dirty="0">
                <a:solidFill>
                  <a:srgbClr val="000000"/>
                </a:solidFill>
                <a:uFillTx/>
                <a:latin typeface="Blackadder ITC" pitchFamily="82"/>
                <a:cs typeface="Arial" pitchFamily="34"/>
              </a:rPr>
              <a:t>Сварка оптического кабеля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4685FC1-CA7F-45E2-9467-3EF8CE90E1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66" y="3573016"/>
            <a:ext cx="3851920" cy="223952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192AC01-4849-459A-9C86-9721136CE6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591" y="3429000"/>
            <a:ext cx="3716480" cy="218390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5F20A3B-7C93-4063-9392-FCED8732BB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591" y="571298"/>
            <a:ext cx="3716480" cy="257249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069C6FD-82D5-4F06-A350-BD7E6B353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0273" cy="1099601"/>
          </a:xfrm>
          <a:prstGeom prst="rect">
            <a:avLst/>
          </a:prstGeom>
          <a:effectLst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</p:cSld>
  <p:clrMapOvr>
    <a:masterClrMapping/>
  </p:clrMapOvr>
  <p:transition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SC0646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788024" y="549307"/>
            <a:ext cx="4231702" cy="2528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6" descr="DSC0657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89107" y="519950"/>
            <a:ext cx="3799660" cy="252886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Box 7"/>
          <p:cNvSpPr txBox="1"/>
          <p:nvPr/>
        </p:nvSpPr>
        <p:spPr>
          <a:xfrm>
            <a:off x="789107" y="3033322"/>
            <a:ext cx="3799660" cy="8239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1" u="none" strike="noStrike" kern="1200" cap="none" spc="0" baseline="0" dirty="0">
                <a:solidFill>
                  <a:srgbClr val="000000"/>
                </a:solidFill>
                <a:uFillTx/>
                <a:latin typeface="Blackadder ITC" pitchFamily="82"/>
                <a:cs typeface="Arial" pitchFamily="34"/>
              </a:rPr>
              <a:t>Работа с приборами радиационной разведки и контроля</a:t>
            </a:r>
          </a:p>
        </p:txBody>
      </p:sp>
      <p:sp>
        <p:nvSpPr>
          <p:cNvPr id="6" name="Text Box 8"/>
          <p:cNvSpPr txBox="1"/>
          <p:nvPr/>
        </p:nvSpPr>
        <p:spPr>
          <a:xfrm>
            <a:off x="4427984" y="3168278"/>
            <a:ext cx="4860032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1" u="none" strike="noStrike" kern="1200" cap="none" spc="0" baseline="0" dirty="0">
                <a:solidFill>
                  <a:srgbClr val="000000"/>
                </a:solidFill>
                <a:uFillTx/>
                <a:latin typeface="Blackadder ITC" pitchFamily="82"/>
                <a:cs typeface="Arial" pitchFamily="34"/>
              </a:rPr>
              <a:t>Дегазационная обработка аппаратной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45814AC-0B22-4C74-B99C-5941668FFA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712" y="4024444"/>
            <a:ext cx="3646080" cy="2422802"/>
          </a:xfrm>
          <a:prstGeom prst="rect">
            <a:avLst/>
          </a:prstGeom>
        </p:spPr>
      </p:pic>
      <p:sp>
        <p:nvSpPr>
          <p:cNvPr id="12" name="Text Box 7">
            <a:extLst>
              <a:ext uri="{FF2B5EF4-FFF2-40B4-BE49-F238E27FC236}">
                <a16:creationId xmlns:a16="http://schemas.microsoft.com/office/drawing/2014/main" id="{3CCB482E-E2FC-4B9F-B0E6-258AFEAD363D}"/>
              </a:ext>
            </a:extLst>
          </p:cNvPr>
          <p:cNvSpPr txBox="1"/>
          <p:nvPr/>
        </p:nvSpPr>
        <p:spPr>
          <a:xfrm>
            <a:off x="223906" y="6447246"/>
            <a:ext cx="7976124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1" u="none" strike="noStrike" kern="1200" cap="none" spc="0" baseline="0" dirty="0">
                <a:solidFill>
                  <a:srgbClr val="000000"/>
                </a:solidFill>
                <a:uFillTx/>
                <a:latin typeface="Blackadder ITC" pitchFamily="82"/>
                <a:cs typeface="Arial" pitchFamily="34"/>
              </a:rPr>
              <a:t>Полевые занятия на технике связи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5662E4F-CD68-418A-A2AF-A0BD0933BC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024444"/>
            <a:ext cx="3799659" cy="23712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5F998A2-423E-4ECB-A26E-2FFB3264E6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0273" cy="1099601"/>
          </a:xfrm>
          <a:prstGeom prst="rect">
            <a:avLst/>
          </a:prstGeom>
          <a:effectLst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6" name="Text Box 8">
            <a:extLst>
              <a:ext uri="{FF2B5EF4-FFF2-40B4-BE49-F238E27FC236}">
                <a16:creationId xmlns:a16="http://schemas.microsoft.com/office/drawing/2014/main" id="{13645779-902A-4444-90F2-6610A3DD53D3}"/>
              </a:ext>
            </a:extLst>
          </p:cNvPr>
          <p:cNvSpPr txBox="1"/>
          <p:nvPr/>
        </p:nvSpPr>
        <p:spPr>
          <a:xfrm>
            <a:off x="1853952" y="157787"/>
            <a:ext cx="4860032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1" u="none" strike="noStrike" kern="1200" cap="none" spc="0" baseline="0" dirty="0">
                <a:solidFill>
                  <a:srgbClr val="000000"/>
                </a:solidFill>
                <a:uFillTx/>
                <a:latin typeface="Blackadder ITC" pitchFamily="82"/>
                <a:cs typeface="Arial" pitchFamily="34"/>
              </a:rPr>
              <a:t>Практические полевые занятия</a:t>
            </a:r>
          </a:p>
        </p:txBody>
      </p:sp>
    </p:spTree>
  </p:cSld>
  <p:clrMapOvr>
    <a:masterClrMapping/>
  </p:clrMapOvr>
  <p:transition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8">
            <a:extLst>
              <a:ext uri="{FF2B5EF4-FFF2-40B4-BE49-F238E27FC236}">
                <a16:creationId xmlns:a16="http://schemas.microsoft.com/office/drawing/2014/main" id="{13645779-902A-4444-90F2-6610A3DD53D3}"/>
              </a:ext>
            </a:extLst>
          </p:cNvPr>
          <p:cNvSpPr txBox="1"/>
          <p:nvPr/>
        </p:nvSpPr>
        <p:spPr>
          <a:xfrm>
            <a:off x="1853952" y="157787"/>
            <a:ext cx="4860032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1" u="none" strike="noStrike" kern="1200" cap="none" spc="0" baseline="0" dirty="0">
                <a:solidFill>
                  <a:srgbClr val="000000"/>
                </a:solidFill>
                <a:uFillTx/>
                <a:latin typeface="Blackadder ITC" pitchFamily="82"/>
                <a:cs typeface="Arial" pitchFamily="34"/>
              </a:rPr>
              <a:t>Практические полевые занятия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C9B5B9D-5D45-4F45-B5F4-485877DD51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574" y="518478"/>
            <a:ext cx="3895219" cy="259228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1411ADA-8195-4D16-905A-00B79814E3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095" y="518478"/>
            <a:ext cx="3552394" cy="259228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4548EAB-1B71-4BE8-B34B-1BA70F92B5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488" y="3341460"/>
            <a:ext cx="3895218" cy="25922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5E8BFB-70A0-4DF7-8530-3D07497D5C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729" y="3284984"/>
            <a:ext cx="3552395" cy="266429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5F998A2-423E-4ECB-A26E-2FFB3264E6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0273" cy="1099601"/>
          </a:xfrm>
          <a:prstGeom prst="rect">
            <a:avLst/>
          </a:prstGeom>
          <a:effectLst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  <p:extLst>
      <p:ext uri="{BB962C8B-B14F-4D97-AF65-F5344CB8AC3E}">
        <p14:creationId xmlns:p14="http://schemas.microsoft.com/office/powerpoint/2010/main" val="1727685108"/>
      </p:ext>
    </p:extLst>
  </p:cSld>
  <p:clrMapOvr>
    <a:masterClrMapping/>
  </p:clrMapOvr>
  <p:transition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863998" y="3008016"/>
            <a:ext cx="3946522" cy="2960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656383" y="6183309"/>
            <a:ext cx="2339977" cy="53339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Box 3"/>
          <p:cNvSpPr txBox="1"/>
          <p:nvPr/>
        </p:nvSpPr>
        <p:spPr>
          <a:xfrm>
            <a:off x="3813124" y="130059"/>
            <a:ext cx="296942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i="1" dirty="0">
                <a:solidFill>
                  <a:srgbClr val="000000"/>
                </a:solidFill>
                <a:latin typeface="Blackadder ITC" pitchFamily="82"/>
                <a:cs typeface="Arial" pitchFamily="34"/>
              </a:rPr>
              <a:t>Учебные сборы</a:t>
            </a:r>
            <a:endParaRPr lang="ru-RU" sz="1800" b="1" i="1" u="none" strike="noStrike" kern="1200" cap="none" spc="0" baseline="0" dirty="0">
              <a:solidFill>
                <a:srgbClr val="000000"/>
              </a:solidFill>
              <a:uFillTx/>
              <a:latin typeface="Blackadder ITC" pitchFamily="82"/>
              <a:cs typeface="Arial" pitchFamily="34"/>
            </a:endParaRPr>
          </a:p>
        </p:txBody>
      </p:sp>
      <p:sp>
        <p:nvSpPr>
          <p:cNvPr id="6" name="Text Box 10"/>
          <p:cNvSpPr txBox="1"/>
          <p:nvPr/>
        </p:nvSpPr>
        <p:spPr>
          <a:xfrm>
            <a:off x="4799765" y="5980971"/>
            <a:ext cx="2252660" cy="2746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1" u="none" strike="noStrike" kern="1200" cap="none" spc="0" baseline="0" dirty="0">
                <a:solidFill>
                  <a:srgbClr val="000000"/>
                </a:solidFill>
                <a:uFillTx/>
                <a:latin typeface="Blackadder ITC" pitchFamily="82"/>
                <a:cs typeface="Arial" pitchFamily="34"/>
              </a:rPr>
              <a:t>Учебные стрельбы</a:t>
            </a:r>
          </a:p>
        </p:txBody>
      </p:sp>
      <p:pic>
        <p:nvPicPr>
          <p:cNvPr id="7" name="Picture 13" descr="IMG_1438"/>
          <p:cNvPicPr>
            <a:picLocks noChangeAspect="1"/>
          </p:cNvPicPr>
          <p:nvPr/>
        </p:nvPicPr>
        <p:blipFill>
          <a:blip r:embed="rId4" cstate="print"/>
          <a:srcRect r="5469"/>
          <a:stretch>
            <a:fillRect/>
          </a:stretch>
        </p:blipFill>
        <p:spPr>
          <a:xfrm>
            <a:off x="811703" y="3008359"/>
            <a:ext cx="3879854" cy="2909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F917268-1402-437F-808F-771409FEA9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362" y="407058"/>
            <a:ext cx="3317638" cy="221175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7FBC112-F396-4F84-9682-E23002F062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835" y="407058"/>
            <a:ext cx="3377915" cy="225194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7C7206F-69F3-4C0D-BAD7-33419CF1D8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0273" cy="1099601"/>
          </a:xfrm>
          <a:prstGeom prst="rect">
            <a:avLst/>
          </a:prstGeom>
          <a:effectLst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20" name="Text Box 7">
            <a:extLst>
              <a:ext uri="{FF2B5EF4-FFF2-40B4-BE49-F238E27FC236}">
                <a16:creationId xmlns:a16="http://schemas.microsoft.com/office/drawing/2014/main" id="{E7F89778-D8B3-424B-B162-480749A591B6}"/>
              </a:ext>
            </a:extLst>
          </p:cNvPr>
          <p:cNvSpPr txBox="1"/>
          <p:nvPr/>
        </p:nvSpPr>
        <p:spPr>
          <a:xfrm>
            <a:off x="811703" y="2731017"/>
            <a:ext cx="7976124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1" u="none" strike="noStrike" kern="1200" cap="none" spc="0" baseline="0" dirty="0">
                <a:solidFill>
                  <a:srgbClr val="000000"/>
                </a:solidFill>
                <a:uFillTx/>
                <a:latin typeface="Blackadder ITC" pitchFamily="82"/>
                <a:cs typeface="Arial" pitchFamily="34"/>
              </a:rPr>
              <a:t>Принятие присяги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FDEB3916-665B-429B-BBDF-4C287CDF6163}"/>
              </a:ext>
            </a:extLst>
          </p:cNvPr>
          <p:cNvSpPr txBox="1"/>
          <p:nvPr/>
        </p:nvSpPr>
        <p:spPr>
          <a:xfrm>
            <a:off x="811703" y="5947132"/>
            <a:ext cx="3287909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1" u="none" strike="noStrike" kern="1200" cap="none" spc="0" baseline="0" dirty="0">
                <a:solidFill>
                  <a:srgbClr val="000000"/>
                </a:solidFill>
                <a:uFillTx/>
                <a:latin typeface="Blackadder ITC" pitchFamily="82"/>
                <a:cs typeface="Arial" pitchFamily="34"/>
              </a:rPr>
              <a:t>Работа на средствах связи</a:t>
            </a:r>
          </a:p>
        </p:txBody>
      </p:sp>
    </p:spTree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656383" y="6183309"/>
            <a:ext cx="2339977" cy="53339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Box 3"/>
          <p:cNvSpPr txBox="1"/>
          <p:nvPr/>
        </p:nvSpPr>
        <p:spPr>
          <a:xfrm>
            <a:off x="3813124" y="130059"/>
            <a:ext cx="296942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i="1" dirty="0">
                <a:solidFill>
                  <a:srgbClr val="000000"/>
                </a:solidFill>
                <a:latin typeface="Blackadder ITC" pitchFamily="82"/>
                <a:cs typeface="Arial" pitchFamily="34"/>
              </a:rPr>
              <a:t>Учебные сборы</a:t>
            </a:r>
            <a:endParaRPr lang="ru-RU" sz="1800" b="1" i="1" u="none" strike="noStrike" kern="1200" cap="none" spc="0" baseline="0" dirty="0">
              <a:solidFill>
                <a:srgbClr val="000000"/>
              </a:solidFill>
              <a:uFillTx/>
              <a:latin typeface="Blackadder ITC" pitchFamily="82"/>
              <a:cs typeface="Arial" pitchFamily="34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7C7206F-69F3-4C0D-BAD7-33419CF1D8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0273" cy="1099601"/>
          </a:xfrm>
          <a:prstGeom prst="rect">
            <a:avLst/>
          </a:prstGeom>
          <a:effectLst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547579E-9E5D-4A19-A44D-FEC6D89765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48" y="3176727"/>
            <a:ext cx="3888432" cy="259228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9440FA5-6507-49AA-8109-26BCDEF8B0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044" y="579619"/>
            <a:ext cx="3740686" cy="249379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C516123-7DF9-44EA-8F65-895427FDCE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48" y="516991"/>
            <a:ext cx="3847579" cy="256505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220D55D-7484-481B-9F6C-F0F1D42389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044" y="3176727"/>
            <a:ext cx="3740685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44231"/>
      </p:ext>
    </p:extLst>
  </p:cSld>
  <p:clrMapOvr>
    <a:masterClrMapping/>
  </p:clrMapOvr>
  <p:transition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656383" y="6183309"/>
            <a:ext cx="2339977" cy="533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036244D-CEAB-464A-9174-39C67CC590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37" y="1002129"/>
            <a:ext cx="3917362" cy="260749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1B57F67-B57D-417E-962D-78F5241771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929324"/>
            <a:ext cx="3497792" cy="525398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C0381FB-87B7-4646-A809-3301F66F17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37" y="3778683"/>
            <a:ext cx="3917362" cy="2938022"/>
          </a:xfrm>
          <a:prstGeom prst="rect">
            <a:avLst/>
          </a:prstGeom>
        </p:spPr>
      </p:pic>
      <p:sp>
        <p:nvSpPr>
          <p:cNvPr id="15" name="TextBox 4">
            <a:extLst>
              <a:ext uri="{FF2B5EF4-FFF2-40B4-BE49-F238E27FC236}">
                <a16:creationId xmlns:a16="http://schemas.microsoft.com/office/drawing/2014/main" id="{9C8CFB54-FC47-4E19-8AB7-3F2389D9BEF7}"/>
              </a:ext>
            </a:extLst>
          </p:cNvPr>
          <p:cNvSpPr txBox="1"/>
          <p:nvPr/>
        </p:nvSpPr>
        <p:spPr>
          <a:xfrm>
            <a:off x="487818" y="141295"/>
            <a:ext cx="8857962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Большое внимание уделяется спорту, развитию творчества студентов, военно-патриотической и воспитательной работе.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4421DB4-5A43-474A-8D3A-752ACA1F30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0273" cy="1099601"/>
          </a:xfrm>
          <a:prstGeom prst="rect">
            <a:avLst/>
          </a:prstGeom>
          <a:effectLst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  <p:extLst>
      <p:ext uri="{BB962C8B-B14F-4D97-AF65-F5344CB8AC3E}">
        <p14:creationId xmlns:p14="http://schemas.microsoft.com/office/powerpoint/2010/main" val="1103563567"/>
      </p:ext>
    </p:extLst>
  </p:cSld>
  <p:clrMapOvr>
    <a:masterClrMapping/>
  </p:clrMapOvr>
  <p:transition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656383" y="6183309"/>
            <a:ext cx="2339977" cy="53339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Box 6"/>
          <p:cNvSpPr txBox="1"/>
          <p:nvPr/>
        </p:nvSpPr>
        <p:spPr>
          <a:xfrm>
            <a:off x="230890" y="6241748"/>
            <a:ext cx="3889372" cy="55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1" u="none" strike="noStrike" kern="1200" cap="none" spc="0" baseline="0" dirty="0">
                <a:solidFill>
                  <a:srgbClr val="000000"/>
                </a:solidFill>
                <a:uFillTx/>
                <a:latin typeface="Blackadder ITC" pitchFamily="82"/>
                <a:cs typeface="Arial" pitchFamily="34"/>
              </a:rPr>
              <a:t>Международная шлюпочная регата «Весла на воду»</a:t>
            </a:r>
          </a:p>
        </p:txBody>
      </p:sp>
      <p:sp>
        <p:nvSpPr>
          <p:cNvPr id="7" name="Text Box 7"/>
          <p:cNvSpPr txBox="1"/>
          <p:nvPr/>
        </p:nvSpPr>
        <p:spPr>
          <a:xfrm>
            <a:off x="4301113" y="5748552"/>
            <a:ext cx="3889372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i="1" dirty="0">
                <a:solidFill>
                  <a:srgbClr val="000000"/>
                </a:solidFill>
                <a:latin typeface="Blackadder ITC" pitchFamily="82"/>
                <a:cs typeface="Arial" pitchFamily="34"/>
              </a:rPr>
              <a:t>Военно-тактический клуб ВУЦ команда по </a:t>
            </a:r>
            <a:r>
              <a:rPr lang="ru-RU" b="1" i="1" dirty="0" err="1">
                <a:solidFill>
                  <a:srgbClr val="000000"/>
                </a:solidFill>
                <a:latin typeface="Blackadder ITC" pitchFamily="82"/>
                <a:cs typeface="Arial" pitchFamily="34"/>
              </a:rPr>
              <a:t>страйкболу</a:t>
            </a:r>
            <a:r>
              <a:rPr lang="ru-RU" b="1" i="1" dirty="0">
                <a:solidFill>
                  <a:srgbClr val="000000"/>
                </a:solidFill>
                <a:latin typeface="Blackadder ITC" pitchFamily="82"/>
                <a:cs typeface="Arial" pitchFamily="34"/>
              </a:rPr>
              <a:t>  «</a:t>
            </a:r>
            <a:r>
              <a:rPr lang="ru-RU" b="1" i="1" dirty="0" err="1">
                <a:solidFill>
                  <a:srgbClr val="000000"/>
                </a:solidFill>
                <a:latin typeface="Blackadder ITC" pitchFamily="82"/>
                <a:cs typeface="Arial" pitchFamily="34"/>
              </a:rPr>
              <a:t>Бончевские</a:t>
            </a:r>
            <a:r>
              <a:rPr lang="ru-RU" b="1" i="1" dirty="0">
                <a:solidFill>
                  <a:srgbClr val="000000"/>
                </a:solidFill>
                <a:latin typeface="Blackadder ITC" pitchFamily="82"/>
                <a:cs typeface="Arial" pitchFamily="34"/>
              </a:rPr>
              <a:t> тигры»</a:t>
            </a:r>
            <a:endParaRPr lang="ru-RU" sz="1800" b="1" i="1" u="none" strike="noStrike" kern="1200" cap="none" spc="0" baseline="0" dirty="0">
              <a:solidFill>
                <a:srgbClr val="000000"/>
              </a:solidFill>
              <a:uFillTx/>
              <a:latin typeface="Blackadder ITC" pitchFamily="82"/>
              <a:cs typeface="Arial" pitchFamily="34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8D6A7B-E153-4811-AF56-9896697D0F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569462"/>
            <a:ext cx="3560081" cy="267228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7535FE9-F60E-4828-BAAE-C39ABE6915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822231"/>
            <a:ext cx="3803915" cy="285293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24F5473-36F6-458F-BA49-5D93CA68F4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761" y="171322"/>
            <a:ext cx="3137244" cy="21379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ED27974-3DE9-414B-9A5E-CE545C08E7B9}"/>
              </a:ext>
            </a:extLst>
          </p:cNvPr>
          <p:cNvSpPr txBox="1"/>
          <p:nvPr/>
        </p:nvSpPr>
        <p:spPr>
          <a:xfrm>
            <a:off x="4675880" y="236314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Спартакиада Западного военного округа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1A9823C-B3A7-4A61-90A1-5F3F9C6194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748" y="145191"/>
            <a:ext cx="2273148" cy="3030864"/>
          </a:xfrm>
          <a:prstGeom prst="rect">
            <a:avLst/>
          </a:prstGeom>
        </p:spPr>
      </p:pic>
      <p:sp>
        <p:nvSpPr>
          <p:cNvPr id="19" name="Text Box 6">
            <a:extLst>
              <a:ext uri="{FF2B5EF4-FFF2-40B4-BE49-F238E27FC236}">
                <a16:creationId xmlns:a16="http://schemas.microsoft.com/office/drawing/2014/main" id="{EC6B90E4-2521-4341-B85E-9E888AC3D7C6}"/>
              </a:ext>
            </a:extLst>
          </p:cNvPr>
          <p:cNvSpPr txBox="1"/>
          <p:nvPr/>
        </p:nvSpPr>
        <p:spPr>
          <a:xfrm>
            <a:off x="607662" y="3224767"/>
            <a:ext cx="3889372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1" u="none" strike="noStrike" kern="1200" cap="none" spc="0" baseline="0" dirty="0">
                <a:solidFill>
                  <a:srgbClr val="000000"/>
                </a:solidFill>
                <a:uFillTx/>
                <a:latin typeface="Blackadder ITC" pitchFamily="82"/>
                <a:cs typeface="Arial" pitchFamily="34"/>
              </a:rPr>
              <a:t>Курсантский бросок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77FDAAE-CE89-41D1-8DE5-5E4CBB4EF7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0273" cy="1099601"/>
          </a:xfrm>
          <a:prstGeom prst="rect">
            <a:avLst/>
          </a:prstGeom>
          <a:effectLst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</p:cSld>
  <p:clrMapOvr>
    <a:masterClrMapping/>
  </p:clrMapOvr>
  <p:transition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656383" y="6183309"/>
            <a:ext cx="2339977" cy="533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77FDAAE-CE89-41D1-8DE5-5E4CBB4EF7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0273" cy="1099601"/>
          </a:xfrm>
          <a:prstGeom prst="rect">
            <a:avLst/>
          </a:prstGeom>
          <a:effectLst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006A064-0AD9-4270-A729-408E208DD3B2}"/>
              </a:ext>
            </a:extLst>
          </p:cNvPr>
          <p:cNvSpPr/>
          <p:nvPr/>
        </p:nvSpPr>
        <p:spPr>
          <a:xfrm>
            <a:off x="2339752" y="3514118"/>
            <a:ext cx="3672406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СПбГУТ проводилась Онлайн-квалификация чемпионата мира по спортивному программированию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515064A-76C2-4155-9D3D-37FCCCF6186B}"/>
              </a:ext>
            </a:extLst>
          </p:cNvPr>
          <p:cNvSpPr/>
          <p:nvPr/>
        </p:nvSpPr>
        <p:spPr>
          <a:xfrm>
            <a:off x="1979712" y="5860143"/>
            <a:ext cx="3766951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фестиваль по искусственному интеллекту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RuCode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8ED0E0D-2F52-4C60-A64B-0B2E233305F9}"/>
              </a:ext>
            </a:extLst>
          </p:cNvPr>
          <p:cNvSpPr/>
          <p:nvPr/>
        </p:nvSpPr>
        <p:spPr>
          <a:xfrm>
            <a:off x="242639" y="4762544"/>
            <a:ext cx="4572000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Командные соревнования по информационной безопасности «Студент CTF 2023»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E4E96D7-ADE7-4177-96CB-5ACEEB36E2B8}"/>
              </a:ext>
            </a:extLst>
          </p:cNvPr>
          <p:cNvSpPr/>
          <p:nvPr/>
        </p:nvSpPr>
        <p:spPr>
          <a:xfrm>
            <a:off x="945933" y="936044"/>
            <a:ext cx="5066225" cy="230832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университете действует собственный </a:t>
            </a:r>
            <a:r>
              <a:rPr lang="ru-RU" dirty="0">
                <a:solidFill>
                  <a:srgbClr val="F5841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киберспортивный клуб </a:t>
            </a:r>
            <a:r>
              <a:rPr lang="ru-RU" dirty="0" err="1">
                <a:solidFill>
                  <a:srgbClr val="F5841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CyberBonch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Проводятся Межфакультетские киберспортивные лиги – ежегодные турниры для студентов СПбГУТ. Соревнования по дисциплинам: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Dota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CS:GO,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Hearthstone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Товарищеские киберспортивные турниры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Friendly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Cup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и др.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4A07137-6E5D-48B8-9DA8-5F6EC9B544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228" y="2099928"/>
            <a:ext cx="2852997" cy="212365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4164A6E-86D4-4B71-8389-7ED5678AB0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481" y="127154"/>
            <a:ext cx="2852420" cy="190198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328F6CD-ED3E-4D1B-9863-1E01966593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987" y="4377220"/>
            <a:ext cx="2852998" cy="212366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4C905B1-8DD4-4D17-809D-37EB12416121}"/>
              </a:ext>
            </a:extLst>
          </p:cNvPr>
          <p:cNvSpPr txBox="1"/>
          <p:nvPr/>
        </p:nvSpPr>
        <p:spPr>
          <a:xfrm>
            <a:off x="2051719" y="164708"/>
            <a:ext cx="3960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КИБЕРактивности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наших студентов</a:t>
            </a:r>
          </a:p>
        </p:txBody>
      </p:sp>
    </p:spTree>
    <p:extLst>
      <p:ext uri="{BB962C8B-B14F-4D97-AF65-F5344CB8AC3E}">
        <p14:creationId xmlns:p14="http://schemas.microsoft.com/office/powerpoint/2010/main" val="521713567"/>
      </p:ext>
    </p:extLst>
  </p:cSld>
  <p:clrMapOvr>
    <a:masterClrMapping/>
  </p:clrMapOvr>
  <p:transition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656383" y="6183309"/>
            <a:ext cx="2339977" cy="53339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Box 7"/>
          <p:cNvSpPr txBox="1"/>
          <p:nvPr/>
        </p:nvSpPr>
        <p:spPr>
          <a:xfrm>
            <a:off x="1043608" y="366435"/>
            <a:ext cx="3889372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i="1" dirty="0">
                <a:solidFill>
                  <a:srgbClr val="000000"/>
                </a:solidFill>
                <a:latin typeface="Blackadder ITC" pitchFamily="82"/>
                <a:cs typeface="Arial" pitchFamily="34"/>
              </a:rPr>
              <a:t>Бессмертный полк «</a:t>
            </a:r>
            <a:r>
              <a:rPr lang="ru-RU" b="1" i="1" dirty="0" err="1">
                <a:solidFill>
                  <a:srgbClr val="000000"/>
                </a:solidFill>
                <a:latin typeface="Blackadder ITC" pitchFamily="82"/>
                <a:cs typeface="Arial" pitchFamily="34"/>
              </a:rPr>
              <a:t>Бонча</a:t>
            </a:r>
            <a:r>
              <a:rPr lang="ru-RU" b="1" i="1" dirty="0">
                <a:solidFill>
                  <a:srgbClr val="000000"/>
                </a:solidFill>
                <a:latin typeface="Blackadder ITC" pitchFamily="82"/>
                <a:cs typeface="Arial" pitchFamily="34"/>
              </a:rPr>
              <a:t>»</a:t>
            </a:r>
            <a:endParaRPr lang="ru-RU" sz="1800" b="1" i="1" u="none" strike="noStrike" kern="1200" cap="none" spc="0" baseline="0" dirty="0">
              <a:solidFill>
                <a:srgbClr val="000000"/>
              </a:solidFill>
              <a:uFillTx/>
              <a:latin typeface="Blackadder ITC" pitchFamily="82"/>
              <a:cs typeface="Arial" pitchFamily="34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90EA1A-A72F-4130-B3E7-32B7EE846C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31" y="1484784"/>
            <a:ext cx="4211960" cy="280308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B9951BF-A3EE-452C-8DA5-E5FB89179A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82595"/>
            <a:ext cx="4196218" cy="268265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AAD469B-5973-478D-8A14-9EED9273B9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989" y="3361852"/>
            <a:ext cx="4239571" cy="282145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E898E43-4920-4C15-9BED-E193B47429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0273" cy="1099601"/>
          </a:xfrm>
          <a:prstGeom prst="rect">
            <a:avLst/>
          </a:prstGeom>
          <a:effectLst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  <p:extLst>
      <p:ext uri="{BB962C8B-B14F-4D97-AF65-F5344CB8AC3E}">
        <p14:creationId xmlns:p14="http://schemas.microsoft.com/office/powerpoint/2010/main" val="2350331107"/>
      </p:ext>
    </p:extLst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C:\Documents and Settings\Admin\Рабочий стол\узкая полоска низ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6021388"/>
            <a:ext cx="9144000" cy="83661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омер слайда 5"/>
          <p:cNvSpPr txBox="1"/>
          <p:nvPr/>
        </p:nvSpPr>
        <p:spPr>
          <a:xfrm>
            <a:off x="8382003" y="0"/>
            <a:ext cx="761996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8FF9DCC-DE9B-445F-A5A4-45019E8879B4}" type="slidenum">
              <a:rPr/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179386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</a:t>
            </a:fld>
            <a:endParaRPr lang="ru-RU" sz="1400" b="1" i="0" u="none" strike="noStrike" kern="1200" cap="none" spc="0" baseline="0">
              <a:solidFill>
                <a:srgbClr val="EE8E2E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4" name="Прямоугольник 7"/>
          <p:cNvSpPr/>
          <p:nvPr/>
        </p:nvSpPr>
        <p:spPr>
          <a:xfrm>
            <a:off x="1291005" y="661001"/>
            <a:ext cx="3455983" cy="46196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0" u="sng" strike="noStrike" kern="1200" cap="none" spc="0" baseline="0" dirty="0">
                <a:solidFill>
                  <a:srgbClr val="FF0000"/>
                </a:solidFill>
                <a:uFillTx/>
                <a:latin typeface="Times New Roman" pitchFamily="18"/>
                <a:cs typeface="Times New Roman" pitchFamily="18"/>
              </a:rPr>
              <a:t>Основные задачи ВУЦ:</a:t>
            </a:r>
          </a:p>
        </p:txBody>
      </p:sp>
      <p:sp>
        <p:nvSpPr>
          <p:cNvPr id="5" name="Прямоугольник 12"/>
          <p:cNvSpPr/>
          <p:nvPr/>
        </p:nvSpPr>
        <p:spPr>
          <a:xfrm>
            <a:off x="165104" y="1196977"/>
            <a:ext cx="5565080" cy="438158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51999" marR="0" lvl="0" indent="-251999" algn="l" defTabSz="914400" rtl="0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ct val="100000"/>
              <a:buFont typeface="Arial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i="1" u="none" strike="noStrike" kern="1200" cap="none" spc="0" baseline="0" dirty="0">
                <a:solidFill>
                  <a:srgbClr val="0000CC"/>
                </a:solidFill>
                <a:uFillTx/>
                <a:latin typeface="Times New Roman" pitchFamily="18"/>
                <a:cs typeface="Times New Roman" pitchFamily="18"/>
              </a:rPr>
              <a:t>реализация программы военной подготовки</a:t>
            </a:r>
            <a:r>
              <a:rPr lang="ru-RU" i="1" dirty="0">
                <a:solidFill>
                  <a:srgbClr val="0000CC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ru-RU" i="1" u="none" strike="noStrike" kern="1200" cap="none" spc="0" baseline="0" dirty="0">
                <a:solidFill>
                  <a:srgbClr val="0000CC"/>
                </a:solidFill>
                <a:uFillTx/>
                <a:latin typeface="Times New Roman" pitchFamily="18"/>
                <a:cs typeface="Times New Roman" pitchFamily="18"/>
              </a:rPr>
              <a:t>для прохождения военной службы по контракту</a:t>
            </a:r>
            <a:br>
              <a:rPr lang="ru-RU" i="1" u="none" strike="noStrike" kern="1200" cap="none" spc="0" baseline="0" dirty="0">
                <a:solidFill>
                  <a:srgbClr val="0000CC"/>
                </a:solidFill>
                <a:uFillTx/>
                <a:latin typeface="Times New Roman" pitchFamily="18"/>
                <a:cs typeface="Times New Roman" pitchFamily="18"/>
              </a:rPr>
            </a:br>
            <a:r>
              <a:rPr lang="ru-RU" i="1" u="none" strike="noStrike" kern="1200" cap="none" spc="0" baseline="0" dirty="0">
                <a:solidFill>
                  <a:srgbClr val="0000CC"/>
                </a:solidFill>
                <a:uFillTx/>
                <a:latin typeface="Times New Roman" pitchFamily="18"/>
                <a:cs typeface="Times New Roman" pitchFamily="18"/>
              </a:rPr>
              <a:t>на воинских должностях, подлежащих замещению офицерами, после получения высшего образования</a:t>
            </a:r>
          </a:p>
          <a:p>
            <a:pPr marL="467999" marR="0" lvl="1" indent="-179999" algn="l" defTabSz="914400" rtl="0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600" b="1" i="0" u="none" strike="noStrike" kern="1200" cap="none" spc="0" baseline="0" dirty="0">
              <a:solidFill>
                <a:srgbClr val="0000CC"/>
              </a:solidFill>
              <a:uFillTx/>
              <a:latin typeface="Times New Roman" pitchFamily="18"/>
              <a:cs typeface="Times New Roman" pitchFamily="18"/>
            </a:endParaRPr>
          </a:p>
          <a:p>
            <a:pPr marL="467999" marR="0" lvl="1" indent="-179999" algn="l" defTabSz="914400" rtl="0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600" b="1" i="0" u="none" strike="noStrike" kern="1200" cap="none" spc="0" baseline="0" dirty="0">
              <a:solidFill>
                <a:srgbClr val="0000CC"/>
              </a:solidFill>
              <a:uFillTx/>
              <a:latin typeface="Times New Roman" pitchFamily="18"/>
              <a:cs typeface="Times New Roman" pitchFamily="18"/>
            </a:endParaRPr>
          </a:p>
          <a:p>
            <a:pPr marL="467999" marR="0" lvl="1" indent="-179999" algn="l" defTabSz="914400" rtl="0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600" b="1" i="0" u="none" strike="noStrike" kern="1200" cap="none" spc="0" baseline="0" dirty="0">
              <a:solidFill>
                <a:srgbClr val="0000CC"/>
              </a:solidFill>
              <a:uFillTx/>
              <a:latin typeface="Times New Roman" pitchFamily="18"/>
              <a:cs typeface="Times New Roman" pitchFamily="18"/>
            </a:endParaRPr>
          </a:p>
          <a:p>
            <a:pPr marL="288000" marR="0" lvl="1" algn="l" defTabSz="914400" rtl="0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600" b="1" i="0" u="none" strike="noStrike" kern="1200" cap="none" spc="0" baseline="0" dirty="0">
              <a:solidFill>
                <a:srgbClr val="0000CC"/>
              </a:solidFill>
              <a:uFillTx/>
              <a:latin typeface="Times New Roman" pitchFamily="18"/>
              <a:cs typeface="Times New Roman" pitchFamily="18"/>
            </a:endParaRPr>
          </a:p>
          <a:p>
            <a:pPr marL="467999" marR="0" lvl="1" indent="-179999" algn="l" defTabSz="914400" rtl="0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600" b="1" dirty="0">
              <a:solidFill>
                <a:srgbClr val="0000CC"/>
              </a:solidFill>
              <a:latin typeface="Times New Roman" pitchFamily="18"/>
              <a:cs typeface="Times New Roman" pitchFamily="18"/>
            </a:endParaRPr>
          </a:p>
          <a:p>
            <a:pPr marL="467999" marR="0" lvl="1" indent="-179999" algn="l" defTabSz="914400" rtl="0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600" b="1" i="0" u="none" strike="noStrike" kern="1200" cap="none" spc="0" baseline="0" dirty="0">
              <a:solidFill>
                <a:srgbClr val="0000CC"/>
              </a:solidFill>
              <a:uFillTx/>
              <a:latin typeface="Times New Roman" pitchFamily="18"/>
              <a:cs typeface="Times New Roman" pitchFamily="18"/>
            </a:endParaRPr>
          </a:p>
          <a:p>
            <a:pPr marL="251999" marR="0" lvl="0" indent="-251999" algn="just" defTabSz="914400" rtl="0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ct val="100000"/>
              <a:buFont typeface="Arial"/>
              <a:buAutoNum type="arabicPeriod" startAt="2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i="1" u="none" strike="noStrike" kern="1200" cap="none" spc="0" baseline="0" dirty="0">
                <a:solidFill>
                  <a:srgbClr val="0000CC"/>
                </a:solidFill>
                <a:uFillTx/>
                <a:latin typeface="Times New Roman" pitchFamily="18"/>
                <a:cs typeface="Times New Roman" pitchFamily="18"/>
              </a:rPr>
              <a:t>участие в проведении воспитательной работы среди граждан и работы по военно-профессиональной ориентации молодежи. </a:t>
            </a:r>
          </a:p>
        </p:txBody>
      </p:sp>
      <p:pic>
        <p:nvPicPr>
          <p:cNvPr id="6" name="Picture 8" descr="https://upload.wikimedia.org/wikipedia/commons/thumb/9/95/Great_emblem_of_the_Russian_Signal_corps.svg/814px-Great_emblem_of_the_Russian_Signal_corps.svg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31105" y="3103487"/>
            <a:ext cx="736604" cy="865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 descr="C:\Users\ТДА\Desktop\Без имени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341508" y="2814038"/>
            <a:ext cx="1243017" cy="114140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9"/>
          <p:cNvSpPr/>
          <p:nvPr/>
        </p:nvSpPr>
        <p:spPr>
          <a:xfrm>
            <a:off x="1219609" y="3031070"/>
            <a:ext cx="2160590" cy="78899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i="0" u="none" strike="noStrike" kern="1200" cap="none" spc="0" baseline="0" dirty="0">
                <a:uFillTx/>
                <a:latin typeface="Times New Roman" pitchFamily="18"/>
                <a:cs typeface="Times New Roman" pitchFamily="18"/>
              </a:rPr>
              <a:t>Главное Управление Связи Вооружённых Сил Российской Федерации</a:t>
            </a:r>
          </a:p>
        </p:txBody>
      </p:sp>
      <p:sp>
        <p:nvSpPr>
          <p:cNvPr id="9" name="Прямоугольник 10"/>
          <p:cNvSpPr/>
          <p:nvPr/>
        </p:nvSpPr>
        <p:spPr>
          <a:xfrm>
            <a:off x="4399195" y="3110500"/>
            <a:ext cx="1417640" cy="54848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i="0" u="none" strike="noStrike" kern="1200" cap="none" spc="0" baseline="0" dirty="0">
                <a:solidFill>
                  <a:schemeClr val="tx2">
                    <a:lumMod val="75000"/>
                  </a:schemeClr>
                </a:solidFill>
                <a:uFillTx/>
                <a:latin typeface="Times New Roman" pitchFamily="18"/>
                <a:cs typeface="Times New Roman" pitchFamily="18"/>
              </a:rPr>
              <a:t>Военно-Морской</a:t>
            </a:r>
            <a:br>
              <a:rPr lang="ru-RU" sz="1200" b="1" i="0" u="none" strike="noStrike" kern="1200" cap="none" spc="0" baseline="0" dirty="0">
                <a:solidFill>
                  <a:schemeClr val="tx2">
                    <a:lumMod val="75000"/>
                  </a:schemeClr>
                </a:solidFill>
                <a:uFillTx/>
                <a:latin typeface="Times New Roman" pitchFamily="18"/>
                <a:cs typeface="Times New Roman" pitchFamily="18"/>
              </a:rPr>
            </a:br>
            <a:r>
              <a:rPr lang="ru-RU" sz="1200" b="1" i="0" u="none" strike="noStrike" kern="1200" cap="none" spc="0" baseline="0" dirty="0">
                <a:solidFill>
                  <a:schemeClr val="tx2">
                    <a:lumMod val="75000"/>
                  </a:schemeClr>
                </a:solidFill>
                <a:uFillTx/>
                <a:latin typeface="Times New Roman" pitchFamily="18"/>
                <a:cs typeface="Times New Roman" pitchFamily="18"/>
              </a:rPr>
              <a:t>Флот России</a:t>
            </a:r>
          </a:p>
        </p:txBody>
      </p:sp>
      <p:pic>
        <p:nvPicPr>
          <p:cNvPr id="14" name="Рисунок 14"/>
          <p:cNvPicPr>
            <a:picLocks noChangeAspect="1"/>
          </p:cNvPicPr>
          <p:nvPr/>
        </p:nvPicPr>
        <p:blipFill>
          <a:blip r:embed="rId5" cstate="print"/>
          <a:srcRect l="5616" r="9494"/>
          <a:stretch>
            <a:fillRect/>
          </a:stretch>
        </p:blipFill>
        <p:spPr>
          <a:xfrm>
            <a:off x="5730184" y="846140"/>
            <a:ext cx="3204261" cy="2425702"/>
          </a:xfrm>
          <a:prstGeom prst="rect">
            <a:avLst/>
          </a:prstGeom>
          <a:noFill/>
          <a:ln w="9528">
            <a:solidFill>
              <a:srgbClr val="000000"/>
            </a:solidFill>
            <a:prstDash val="solid"/>
            <a:miter/>
          </a:ln>
          <a:effectLst>
            <a:outerShdw dist="38096" dir="2700000" algn="tl">
              <a:srgbClr val="000000">
                <a:alpha val="40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681605C-7019-4B07-9B0C-AB78F511BD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184" y="4330315"/>
            <a:ext cx="3204261" cy="240319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F987793-2C7D-40D0-BAF6-D180DD3385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0273" cy="1099601"/>
          </a:xfrm>
          <a:prstGeom prst="rect">
            <a:avLst/>
          </a:prstGeom>
          <a:effectLst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</p:cSld>
  <p:clrMapOvr>
    <a:masterClrMapping/>
  </p:clrMapOvr>
  <p:transition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/>
          <p:nvPr/>
        </p:nvSpPr>
        <p:spPr>
          <a:xfrm>
            <a:off x="1475656" y="6041334"/>
            <a:ext cx="5760640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1" u="none" strike="noStrike" kern="1200" cap="none" spc="0" baseline="0" dirty="0">
                <a:solidFill>
                  <a:srgbClr val="000000"/>
                </a:solidFill>
                <a:uFillTx/>
                <a:latin typeface="Blackadder ITC" pitchFamily="82"/>
                <a:cs typeface="Arial" pitchFamily="34"/>
              </a:rPr>
              <a:t>Межвузовские мероприятия</a:t>
            </a:r>
          </a:p>
        </p:txBody>
      </p:sp>
      <p:sp>
        <p:nvSpPr>
          <p:cNvPr id="4" name="Text Box 7"/>
          <p:cNvSpPr txBox="1"/>
          <p:nvPr/>
        </p:nvSpPr>
        <p:spPr>
          <a:xfrm>
            <a:off x="2799319" y="256018"/>
            <a:ext cx="5328592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1" u="none" strike="noStrike" kern="1200" cap="none" spc="0" baseline="0" dirty="0">
                <a:solidFill>
                  <a:srgbClr val="000000"/>
                </a:solidFill>
                <a:uFillTx/>
                <a:latin typeface="Blackadder ITC" pitchFamily="82"/>
                <a:cs typeface="Arial" pitchFamily="34"/>
              </a:rPr>
              <a:t>Волонтерская деятельность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C29121-0164-4883-9BB9-AF07E98B1A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442" y="3488852"/>
            <a:ext cx="3635896" cy="242393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CE3D2B6-5FC6-4D6F-B72A-C43E2EC086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62" y="3503397"/>
            <a:ext cx="3491880" cy="232792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D87BB6A-2EB8-4FAF-B78F-080F709FFF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649" y="743630"/>
            <a:ext cx="4262182" cy="249404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AEF7F3B-E8D5-4573-8451-257167F139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667316"/>
            <a:ext cx="2071263" cy="276168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AA0C182-470A-48C7-BDA4-536EFD3159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0273" cy="1099601"/>
          </a:xfrm>
          <a:prstGeom prst="rect">
            <a:avLst/>
          </a:prstGeom>
          <a:effectLst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</p:cSld>
  <p:clrMapOvr>
    <a:masterClrMapping/>
  </p:clrMapOvr>
  <p:transition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656383" y="6183309"/>
            <a:ext cx="2339977" cy="53339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Box 8"/>
          <p:cNvSpPr txBox="1"/>
          <p:nvPr/>
        </p:nvSpPr>
        <p:spPr>
          <a:xfrm>
            <a:off x="465136" y="2957051"/>
            <a:ext cx="7804475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1" u="none" strike="noStrike" kern="1200" cap="none" spc="0" baseline="0" dirty="0">
                <a:solidFill>
                  <a:srgbClr val="000000"/>
                </a:solidFill>
                <a:uFillTx/>
                <a:latin typeface="Blackadder ITC" pitchFamily="82"/>
                <a:cs typeface="Arial" pitchFamily="34"/>
              </a:rPr>
              <a:t>Посещение музеев Санкт-Петербурга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7112698-5DC5-4096-B846-7B30C7D1FC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633354"/>
            <a:ext cx="3683080" cy="245538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803A6D2-D032-4F7E-92E2-078481898F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66" y="3633352"/>
            <a:ext cx="3683081" cy="245538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267C201-6E0E-485F-A54C-C9BE0C8684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9" y="316298"/>
            <a:ext cx="3059832" cy="229487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43BFAF6-15A4-4CEB-9C62-0035B1F52F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036" y="550501"/>
            <a:ext cx="3059832" cy="229487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A00B175-2D31-4E64-A94F-EC2E3CA299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255" y="141295"/>
            <a:ext cx="3345745" cy="250930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516DBB6-45C0-427D-AC09-CB538C8E566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0273" cy="1099601"/>
          </a:xfrm>
          <a:prstGeom prst="rect">
            <a:avLst/>
          </a:prstGeom>
          <a:effectLst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20" name="Text Box 9">
            <a:extLst>
              <a:ext uri="{FF2B5EF4-FFF2-40B4-BE49-F238E27FC236}">
                <a16:creationId xmlns:a16="http://schemas.microsoft.com/office/drawing/2014/main" id="{FED2DB8A-2E48-429A-BF86-F9C0E42BF92A}"/>
              </a:ext>
            </a:extLst>
          </p:cNvPr>
          <p:cNvSpPr txBox="1"/>
          <p:nvPr/>
        </p:nvSpPr>
        <p:spPr>
          <a:xfrm>
            <a:off x="279681" y="6198599"/>
            <a:ext cx="7992888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1" u="none" strike="noStrike" kern="1200" cap="none" spc="0" baseline="0" dirty="0">
                <a:solidFill>
                  <a:srgbClr val="000000"/>
                </a:solidFill>
                <a:uFillTx/>
                <a:latin typeface="Blackadder ITC" pitchFamily="82"/>
                <a:cs typeface="Arial" pitchFamily="34"/>
              </a:rPr>
              <a:t>Межвузовские соревнования «Время ВУЦ»</a:t>
            </a:r>
          </a:p>
        </p:txBody>
      </p:sp>
    </p:spTree>
  </p:cSld>
  <p:clrMapOvr>
    <a:masterClrMapping/>
  </p:clrMapOvr>
  <p:transition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656383" y="6183309"/>
            <a:ext cx="2339977" cy="53339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Box 7"/>
          <p:cNvSpPr txBox="1"/>
          <p:nvPr/>
        </p:nvSpPr>
        <p:spPr>
          <a:xfrm>
            <a:off x="-342292" y="121806"/>
            <a:ext cx="9828584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1" u="none" strike="noStrike" kern="1200" cap="none" spc="0" baseline="0" dirty="0">
                <a:solidFill>
                  <a:srgbClr val="000000"/>
                </a:solidFill>
                <a:uFillTx/>
                <a:latin typeface="Blackadder ITC" pitchFamily="82"/>
                <a:cs typeface="Arial" pitchFamily="34"/>
              </a:rPr>
              <a:t>Военно-спортивные игры «</a:t>
            </a:r>
            <a:r>
              <a:rPr lang="ru-RU" sz="1800" b="1" i="1" u="none" strike="noStrike" kern="1200" cap="none" spc="0" baseline="0" dirty="0" err="1">
                <a:solidFill>
                  <a:srgbClr val="000000"/>
                </a:solidFill>
                <a:uFillTx/>
                <a:latin typeface="Blackadder ITC" pitchFamily="82"/>
                <a:cs typeface="Arial" pitchFamily="34"/>
              </a:rPr>
              <a:t>Воейковский</a:t>
            </a:r>
            <a:r>
              <a:rPr lang="ru-RU" sz="1800" b="1" i="1" u="none" strike="noStrike" kern="1200" cap="none" spc="0" baseline="0" dirty="0">
                <a:solidFill>
                  <a:srgbClr val="000000"/>
                </a:solidFill>
                <a:uFillTx/>
                <a:latin typeface="Blackadder ITC" pitchFamily="82"/>
                <a:cs typeface="Arial" pitchFamily="34"/>
              </a:rPr>
              <a:t> рубеж»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38E603-0DDD-4778-AF75-C94EBBBBA4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003" y="520611"/>
            <a:ext cx="3730357" cy="24859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8E3EBF-814C-4BBD-9259-19C7E97E91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49800"/>
            <a:ext cx="3730357" cy="24859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80F78C-E371-4587-B5BC-52B7F2F33B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0273" cy="1099601"/>
          </a:xfrm>
          <a:prstGeom prst="rect">
            <a:avLst/>
          </a:prstGeom>
          <a:effectLst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8" name="Text Box 8">
            <a:extLst>
              <a:ext uri="{FF2B5EF4-FFF2-40B4-BE49-F238E27FC236}">
                <a16:creationId xmlns:a16="http://schemas.microsoft.com/office/drawing/2014/main" id="{89C7261B-EB8D-40E8-9AB7-6C7EB89510A0}"/>
              </a:ext>
            </a:extLst>
          </p:cNvPr>
          <p:cNvSpPr txBox="1"/>
          <p:nvPr/>
        </p:nvSpPr>
        <p:spPr>
          <a:xfrm>
            <a:off x="1191885" y="3186728"/>
            <a:ext cx="7804475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1" u="none" strike="noStrike" kern="1200" cap="none" spc="0" baseline="0" dirty="0">
                <a:solidFill>
                  <a:srgbClr val="000000"/>
                </a:solidFill>
                <a:uFillTx/>
                <a:latin typeface="Blackadder ITC" pitchFamily="82"/>
                <a:cs typeface="Arial" pitchFamily="34"/>
              </a:rPr>
              <a:t>Офицерский БАЛ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34954B8-74B5-459B-8D98-A2C529C970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87" y="3535884"/>
            <a:ext cx="4828028" cy="271576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2A13F1F-45C5-4851-BE96-BB9AAF0C4B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408" y="3584837"/>
            <a:ext cx="3563383" cy="20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78667"/>
      </p:ext>
    </p:extLst>
  </p:cSld>
  <p:clrMapOvr>
    <a:masterClrMapping/>
  </p:clrMapOvr>
  <p:transition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656383" y="6183309"/>
            <a:ext cx="2339977" cy="5333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4"/>
          <p:cNvSpPr txBox="1"/>
          <p:nvPr/>
        </p:nvSpPr>
        <p:spPr>
          <a:xfrm>
            <a:off x="467544" y="669926"/>
            <a:ext cx="8676455" cy="557847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742950" marR="0" lvl="1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itchFamily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Высокий уровень профессиональной подготовки.</a:t>
            </a:r>
          </a:p>
          <a:p>
            <a:pPr marL="742950" marR="0" lvl="1" indent="-28575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itchFamily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Бесплатное высшее образование в ведущем государственном ВУЗе в области телекоммуникаций (г. Санкт-Петербург).</a:t>
            </a:r>
          </a:p>
          <a:p>
            <a:pPr marL="742950" marR="0" lvl="1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itchFamily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Обучение по программам подготовки специалиста (5 лет) 11.05.04. – «</a:t>
            </a:r>
            <a:r>
              <a:rPr lang="ru-RU" sz="2000" b="0" i="0" u="none" strike="noStrike" kern="1200" cap="none" spc="0" baseline="0" dirty="0" err="1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Инфокоммуникационные</a:t>
            </a:r>
            <a:r>
              <a:rPr lang="ru-RU" sz="20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 технологии и системы специальной связи». </a:t>
            </a:r>
          </a:p>
          <a:p>
            <a:pPr marL="742950" marR="0" lvl="1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itchFamily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Иногородним представляется общежитие.  </a:t>
            </a:r>
          </a:p>
          <a:p>
            <a:pPr marL="742950" marR="0" lvl="1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itchFamily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Студентам ВУЦ выплачивается дополнительная стипендия. </a:t>
            </a:r>
          </a:p>
          <a:p>
            <a:pPr marL="742950" lvl="1" indent="-285750">
              <a:buClr>
                <a:srgbClr val="C00000"/>
              </a:buClr>
              <a:buSzPct val="80000"/>
              <a:buFont typeface="Wingdings" pitchFamily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Бесплатная специальная форма одежды (денежная выплата на её приобретение) для посещения занятий в </a:t>
            </a:r>
            <a:r>
              <a:rPr lang="ru-RU" sz="2000" dirty="0">
                <a:solidFill>
                  <a:srgbClr val="000066"/>
                </a:solidFill>
                <a:latin typeface="Times New Roman" pitchFamily="18"/>
                <a:cs typeface="Arial" pitchFamily="34"/>
              </a:rPr>
              <a:t>военном учебном центре</a:t>
            </a:r>
            <a:r>
              <a:rPr lang="ru-RU" sz="20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.</a:t>
            </a:r>
          </a:p>
          <a:p>
            <a:pPr marL="742950" marR="0" lvl="1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itchFamily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Выпускникам присваивают воинское звание «лейтенант».</a:t>
            </a:r>
          </a:p>
          <a:p>
            <a:pPr marL="742950" marR="0" lvl="1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itchFamily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Гарантированное трудоустройство в Вооружённых Силах Российской Федерации. </a:t>
            </a:r>
          </a:p>
          <a:p>
            <a:pPr marL="742950" marR="0" lvl="1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itchFamily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Высокая заработная плата выпускникам в соответствии с руководящими документами Министерства обороны РФ. </a:t>
            </a:r>
          </a:p>
          <a:p>
            <a:pPr marL="742950" marR="0" lvl="1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itchFamily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Решение жилищных вопросов выпускников в соответствии с руководящими документами Министерства обороны РФ. </a:t>
            </a:r>
          </a:p>
          <a:p>
            <a:pPr marL="742950" marR="0" lvl="1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itchFamily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Реализация обязательств по всем видам обеспечения со стороны Министерства обороны РФ  (социальное, медицинское и т.д.).</a:t>
            </a:r>
          </a:p>
        </p:txBody>
      </p:sp>
      <p:sp>
        <p:nvSpPr>
          <p:cNvPr id="4" name="TextBox 5"/>
          <p:cNvSpPr txBox="1"/>
          <p:nvPr/>
        </p:nvSpPr>
        <p:spPr>
          <a:xfrm>
            <a:off x="2871792" y="233364"/>
            <a:ext cx="420687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0" u="none" strike="noStrike" kern="1200" cap="none" spc="0" baseline="0">
                <a:solidFill>
                  <a:srgbClr val="0000CC"/>
                </a:solidFill>
                <a:uFillTx/>
                <a:latin typeface="Times New Roman" pitchFamily="18"/>
                <a:cs typeface="Arial" pitchFamily="34"/>
              </a:rPr>
              <a:t>Причины учиться в ВУЦ</a:t>
            </a:r>
            <a:r>
              <a:rPr lang="en-US" sz="2400" b="1" i="0" u="none" strike="noStrike" kern="1200" cap="none" spc="0" baseline="0">
                <a:solidFill>
                  <a:srgbClr val="0000CC"/>
                </a:solidFill>
                <a:uFillTx/>
                <a:latin typeface="Times New Roman" pitchFamily="18"/>
                <a:cs typeface="Arial" pitchFamily="34"/>
              </a:rPr>
              <a:t>:</a:t>
            </a:r>
            <a:endParaRPr lang="ru-RU" sz="2400" b="1" i="0" u="none" strike="noStrike" kern="1200" cap="none" spc="0" baseline="0">
              <a:solidFill>
                <a:srgbClr val="0000CC"/>
              </a:solidFill>
              <a:uFillTx/>
              <a:latin typeface="Times New Roman" pitchFamily="18"/>
              <a:cs typeface="Arial" pitchFamily="34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4252B7-1AE6-42B9-85B4-8DB4721D9C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0273" cy="1099601"/>
          </a:xfrm>
          <a:prstGeom prst="rect">
            <a:avLst/>
          </a:prstGeom>
          <a:effectLst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</p:cSld>
  <p:clrMapOvr>
    <a:masterClrMapping/>
  </p:clrMapOvr>
  <p:transition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656383" y="6183309"/>
            <a:ext cx="2339977" cy="5333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4"/>
          <p:cNvSpPr txBox="1"/>
          <p:nvPr/>
        </p:nvSpPr>
        <p:spPr>
          <a:xfrm>
            <a:off x="5076056" y="4608"/>
            <a:ext cx="3960440" cy="163121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anchor="t" anchorCtr="0" compatLnSpc="1">
            <a:spAutoFit/>
          </a:bodyPr>
          <a:lstStyle/>
          <a:p>
            <a:pPr marR="0" lvl="1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u="sng" dirty="0">
                <a:solidFill>
                  <a:srgbClr val="FF0000"/>
                </a:solidFill>
                <a:latin typeface="Times New Roman" pitchFamily="18"/>
                <a:cs typeface="Arial" pitchFamily="34"/>
              </a:rPr>
              <a:t>Баллы ЕГЭ:</a:t>
            </a:r>
          </a:p>
          <a:p>
            <a:pPr marR="0" lvl="1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uFillTx/>
                <a:latin typeface="Times New Roman" pitchFamily="18"/>
                <a:cs typeface="Arial" pitchFamily="34"/>
              </a:rPr>
              <a:t>Математика – </a:t>
            </a:r>
            <a:r>
              <a:rPr lang="ru-RU" sz="2000" b="1" i="0" u="none" strike="noStrike" kern="1200" cap="none" spc="0" baseline="0" dirty="0">
                <a:uFillTx/>
                <a:latin typeface="Times New Roman" pitchFamily="18"/>
                <a:cs typeface="Arial" pitchFamily="34"/>
              </a:rPr>
              <a:t>39</a:t>
            </a:r>
            <a:r>
              <a:rPr lang="ru-RU" sz="2000" b="0" i="0" u="none" strike="noStrike" kern="1200" cap="none" spc="0" baseline="0" dirty="0">
                <a:uFillTx/>
                <a:latin typeface="Times New Roman" pitchFamily="18"/>
                <a:cs typeface="Arial" pitchFamily="34"/>
              </a:rPr>
              <a:t> </a:t>
            </a:r>
          </a:p>
          <a:p>
            <a:pPr marR="0" lvl="1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uFillTx/>
                <a:latin typeface="Times New Roman" pitchFamily="18"/>
                <a:cs typeface="Arial" pitchFamily="34"/>
              </a:rPr>
              <a:t>Русский язык – </a:t>
            </a:r>
            <a:r>
              <a:rPr lang="ru-RU" sz="2000" b="1" i="0" u="none" strike="noStrike" kern="1200" cap="none" spc="0" baseline="0" dirty="0">
                <a:uFillTx/>
                <a:latin typeface="Times New Roman" pitchFamily="18"/>
                <a:cs typeface="Arial" pitchFamily="34"/>
              </a:rPr>
              <a:t>40</a:t>
            </a:r>
            <a:r>
              <a:rPr lang="ru-RU" sz="2000" b="0" i="0" u="none" strike="noStrike" kern="1200" cap="none" spc="0" baseline="0" dirty="0">
                <a:uFillTx/>
                <a:latin typeface="Times New Roman" pitchFamily="18"/>
                <a:cs typeface="Arial" pitchFamily="34"/>
              </a:rPr>
              <a:t> </a:t>
            </a:r>
          </a:p>
          <a:p>
            <a:pPr marR="0" lvl="1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dirty="0">
                <a:latin typeface="Times New Roman" pitchFamily="18"/>
                <a:cs typeface="Arial" pitchFamily="34"/>
              </a:rPr>
              <a:t>Физика – </a:t>
            </a:r>
            <a:r>
              <a:rPr lang="ru-RU" sz="2000" b="1" dirty="0">
                <a:latin typeface="Times New Roman" pitchFamily="18"/>
                <a:cs typeface="Arial" pitchFamily="34"/>
              </a:rPr>
              <a:t>39</a:t>
            </a:r>
            <a:r>
              <a:rPr lang="ru-RU" sz="2000" dirty="0">
                <a:latin typeface="Times New Roman" pitchFamily="18"/>
                <a:cs typeface="Arial" pitchFamily="34"/>
              </a:rPr>
              <a:t> </a:t>
            </a:r>
          </a:p>
          <a:p>
            <a:pPr marR="0" lvl="1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i="1" dirty="0">
                <a:latin typeface="Times New Roman" pitchFamily="18"/>
                <a:cs typeface="Arial" pitchFamily="34"/>
              </a:rPr>
              <a:t>и</a:t>
            </a:r>
            <a:r>
              <a:rPr lang="ru-RU" sz="2000" b="0" i="1" u="none" strike="noStrike" kern="1200" cap="none" spc="0" baseline="0" dirty="0">
                <a:uFillTx/>
                <a:latin typeface="Times New Roman" pitchFamily="18"/>
                <a:cs typeface="Arial" pitchFamily="34"/>
              </a:rPr>
              <a:t>ли</a:t>
            </a:r>
            <a:r>
              <a:rPr lang="ru-RU" sz="2000" b="0" i="0" u="none" strike="noStrike" kern="1200" cap="none" spc="0" baseline="0" dirty="0">
                <a:uFillTx/>
                <a:latin typeface="Times New Roman" pitchFamily="18"/>
                <a:cs typeface="Arial" pitchFamily="34"/>
              </a:rPr>
              <a:t> </a:t>
            </a:r>
            <a:r>
              <a:rPr lang="ru-RU" sz="2000" dirty="0">
                <a:latin typeface="Times New Roman" pitchFamily="18"/>
                <a:cs typeface="Arial" pitchFamily="34"/>
              </a:rPr>
              <a:t>Информатика и ИКТ – </a:t>
            </a:r>
            <a:r>
              <a:rPr lang="ru-RU" sz="2000" b="1" dirty="0">
                <a:latin typeface="Times New Roman" pitchFamily="18"/>
                <a:cs typeface="Arial" pitchFamily="34"/>
              </a:rPr>
              <a:t>44</a:t>
            </a:r>
            <a:r>
              <a:rPr lang="ru-RU" sz="2000" dirty="0">
                <a:latin typeface="Times New Roman" pitchFamily="18"/>
                <a:cs typeface="Arial" pitchFamily="34"/>
              </a:rPr>
              <a:t> </a:t>
            </a:r>
            <a:endParaRPr lang="ru-RU" sz="2000" b="0" i="0" u="none" strike="noStrike" kern="1200" cap="none" spc="0" baseline="0" dirty="0">
              <a:uFillTx/>
              <a:latin typeface="Times New Roman" pitchFamily="18"/>
              <a:cs typeface="Arial" pitchFamily="34"/>
            </a:endParaRPr>
          </a:p>
        </p:txBody>
      </p:sp>
      <p:sp>
        <p:nvSpPr>
          <p:cNvPr id="4" name="TextBox 5"/>
          <p:cNvSpPr txBox="1"/>
          <p:nvPr/>
        </p:nvSpPr>
        <p:spPr>
          <a:xfrm>
            <a:off x="255144" y="1659856"/>
            <a:ext cx="8888856" cy="470898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5 шагов для поступления в ВУЦ:</a:t>
            </a:r>
          </a:p>
          <a:p>
            <a:r>
              <a:rPr lang="ru-RU" sz="2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1 мая подать заявление в военный комиссариат по месту воинского учета;</a:t>
            </a:r>
          </a:p>
          <a:p>
            <a:pPr lvl="0"/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военкомате :</a:t>
            </a:r>
          </a:p>
          <a:p>
            <a:pPr lv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пройти медкомиссию и профессиональный психологический отбор;</a:t>
            </a:r>
          </a:p>
          <a:p>
            <a:pPr lv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получить направление на поступление в ВУЦ и оформленное личное дело; </a:t>
            </a:r>
          </a:p>
          <a:p>
            <a:pPr lvl="0"/>
            <a:r>
              <a:rPr lang="ru-RU" sz="2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Представить личное дело кандидата и направление в приемную комиссию СПбГУТ по почте или лично;</a:t>
            </a:r>
          </a:p>
          <a:p>
            <a:pPr lvl="0"/>
            <a:r>
              <a:rPr lang="ru-RU" sz="2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Подать документы, необходимые для поступления в приемную комиссию СПбГУТ, заключить договор о целевом обучении</a:t>
            </a:r>
          </a:p>
          <a:p>
            <a:pPr lvl="0"/>
            <a:r>
              <a:rPr lang="ru-RU" sz="2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Пройти конкурсный отбор среди граждан, изъявивших желание обучаться в ВУЦ при СПбГУТ по программам подготовки офицеров кадра;</a:t>
            </a:r>
          </a:p>
          <a:p>
            <a:pPr lvl="0"/>
            <a:r>
              <a:rPr lang="ru-RU" sz="2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Заключить договор об обучении в ВУЦ по программе военной подготовки для прохождения военной службы по контракту на воинских должностях, подлежащих замещению офицерами, и о дальнейшем прохождении военной службы по контракту после получения высшего образования.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4252B7-1AE6-42B9-85B4-8DB4721D9C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0273" cy="1099601"/>
          </a:xfrm>
          <a:prstGeom prst="rect">
            <a:avLst/>
          </a:prstGeom>
          <a:effectLst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  <p:extLst>
      <p:ext uri="{BB962C8B-B14F-4D97-AF65-F5344CB8AC3E}">
        <p14:creationId xmlns:p14="http://schemas.microsoft.com/office/powerpoint/2010/main" val="2412926552"/>
      </p:ext>
    </p:extLst>
  </p:cSld>
  <p:clrMapOvr>
    <a:masterClrMapping/>
  </p:clrMapOvr>
  <p:transition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147640" y="2132856"/>
            <a:ext cx="8996360" cy="452431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Arial" pitchFamily="34"/>
                <a:cs typeface="Arial" pitchFamily="34"/>
              </a:rPr>
              <a:t>   </a:t>
            </a:r>
            <a:r>
              <a:rPr lang="ru-RU" sz="2400" b="1" i="0" u="none" strike="noStrike" kern="1200" cap="none" spc="0" baseline="0" dirty="0">
                <a:solidFill>
                  <a:srgbClr val="0000CC"/>
                </a:solidFill>
                <a:uFillTx/>
                <a:latin typeface="Times New Roman" pitchFamily="18"/>
                <a:cs typeface="Arial" pitchFamily="34"/>
              </a:rPr>
              <a:t>Наш адрес:</a:t>
            </a:r>
            <a:br>
              <a:rPr lang="ru-RU" sz="2400" b="0" i="0" u="none" strike="noStrike" kern="1200" cap="none" spc="0" baseline="0" dirty="0">
                <a:solidFill>
                  <a:srgbClr val="0000CC"/>
                </a:solidFill>
                <a:uFillTx/>
                <a:latin typeface="Times New Roman" pitchFamily="18"/>
                <a:cs typeface="Arial" pitchFamily="34"/>
              </a:rPr>
            </a:br>
            <a: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190121; Санкт-Петербург, Английский пр., д. 3.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  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   </a:t>
            </a:r>
            <a:r>
              <a:rPr lang="ru-RU" sz="2400" b="1" i="0" u="none" strike="noStrike" kern="1200" cap="none" spc="0" baseline="0" dirty="0">
                <a:solidFill>
                  <a:srgbClr val="0000CC"/>
                </a:solidFill>
                <a:uFillTx/>
                <a:latin typeface="Times New Roman" pitchFamily="18"/>
                <a:cs typeface="Arial" pitchFamily="34"/>
              </a:rPr>
              <a:t>Наши телефоны:</a:t>
            </a:r>
            <a:br>
              <a:rPr lang="ru-RU" sz="2400" b="1" i="0" u="none" strike="noStrike" kern="1200" cap="none" spc="0" baseline="0" dirty="0">
                <a:solidFill>
                  <a:srgbClr val="0000CC"/>
                </a:solidFill>
                <a:uFillTx/>
                <a:latin typeface="Times New Roman" pitchFamily="18"/>
                <a:cs typeface="Arial" pitchFamily="34"/>
              </a:rPr>
            </a:br>
            <a:r>
              <a:rPr lang="ru-RU" sz="2400" b="1" i="0" u="none" strike="noStrike" kern="1200" cap="none" spc="0" baseline="0" dirty="0">
                <a:solidFill>
                  <a:srgbClr val="0000CC"/>
                </a:solidFill>
                <a:uFillTx/>
                <a:latin typeface="Times New Roman" pitchFamily="18"/>
                <a:cs typeface="Arial" pitchFamily="34"/>
              </a:rPr>
              <a:t>(812) 305-19-16 – заместитель начальника ВУЦ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(812) </a:t>
            </a:r>
            <a: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305-19-15   – </a:t>
            </a:r>
            <a:r>
              <a:rPr lang="en-US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 </a:t>
            </a:r>
            <a: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дежурный по В</a:t>
            </a:r>
            <a:r>
              <a:rPr lang="ru-RU" sz="2400" b="0" i="0" u="none" strike="noStrike" kern="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У</a:t>
            </a:r>
            <a: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Ц,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(812) 305-12-18</a:t>
            </a:r>
            <a:b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</a:br>
            <a: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(812) 331-21-49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      </a:t>
            </a:r>
            <a:r>
              <a:rPr lang="ru-RU" sz="2400" b="1" i="0" u="none" strike="noStrike" kern="1200" cap="none" spc="0" baseline="0" dirty="0">
                <a:solidFill>
                  <a:srgbClr val="0000CC"/>
                </a:solidFill>
                <a:uFillTx/>
                <a:latin typeface="Times New Roman" pitchFamily="18"/>
                <a:cs typeface="Arial" pitchFamily="34"/>
              </a:rPr>
              <a:t>Наши сайты: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1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mil.spbsut.ru </a:t>
            </a:r>
            <a:r>
              <a:rPr lang="ru-RU" sz="2000" b="1" i="1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 </a:t>
            </a:r>
            <a:r>
              <a:rPr lang="ru-RU" sz="1800" b="1" i="1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 </a:t>
            </a:r>
            <a: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- сайт Военного учебного центра</a:t>
            </a:r>
            <a:endParaRPr lang="en-US" sz="2400" b="0" i="0" u="none" strike="noStrike" kern="1200" cap="none" spc="0" baseline="0" dirty="0">
              <a:solidFill>
                <a:srgbClr val="000066"/>
              </a:solidFill>
              <a:uFillTx/>
              <a:latin typeface="Times New Roman" pitchFamily="18"/>
              <a:cs typeface="Arial" pitchFamily="34"/>
            </a:endParaRPr>
          </a:p>
          <a:p>
            <a:pPr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1" dirty="0">
                <a:solidFill>
                  <a:srgbClr val="000066"/>
                </a:solidFill>
                <a:latin typeface="Times New Roman" pitchFamily="18"/>
                <a:cs typeface="Arial" pitchFamily="34"/>
              </a:rPr>
              <a:t>t.me/VUC_BONCH </a:t>
            </a:r>
            <a:r>
              <a:rPr lang="en-US" sz="2400" dirty="0">
                <a:solidFill>
                  <a:srgbClr val="000066"/>
                </a:solidFill>
                <a:latin typeface="Times New Roman" pitchFamily="18"/>
                <a:cs typeface="Arial" pitchFamily="34"/>
              </a:rPr>
              <a:t>- Telegram-</a:t>
            </a:r>
            <a:r>
              <a:rPr lang="ru-RU" sz="2400" dirty="0">
                <a:solidFill>
                  <a:srgbClr val="000066"/>
                </a:solidFill>
                <a:latin typeface="Times New Roman" pitchFamily="18"/>
                <a:cs typeface="Arial" pitchFamily="34"/>
              </a:rPr>
              <a:t>канал</a:t>
            </a:r>
            <a:r>
              <a:rPr lang="en-US" sz="2400" dirty="0">
                <a:solidFill>
                  <a:srgbClr val="000066"/>
                </a:solidFill>
                <a:latin typeface="Times New Roman" pitchFamily="18"/>
                <a:cs typeface="Arial" pitchFamily="34"/>
              </a:rPr>
              <a:t> </a:t>
            </a:r>
            <a:r>
              <a:rPr lang="ru-RU" sz="2400" dirty="0">
                <a:solidFill>
                  <a:srgbClr val="000066"/>
                </a:solidFill>
                <a:latin typeface="Times New Roman" pitchFamily="18"/>
                <a:cs typeface="Arial" pitchFamily="34"/>
              </a:rPr>
              <a:t>Военного учебного центра</a:t>
            </a:r>
            <a:endParaRPr lang="en-US" sz="2400" dirty="0">
              <a:solidFill>
                <a:srgbClr val="000066"/>
              </a:solidFill>
              <a:latin typeface="Times New Roman" pitchFamily="18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1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www.sut.ru </a:t>
            </a:r>
            <a: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- сайт СПбГУТ</a:t>
            </a:r>
          </a:p>
        </p:txBody>
      </p:sp>
      <p:sp>
        <p:nvSpPr>
          <p:cNvPr id="3" name="Text Box 4"/>
          <p:cNvSpPr txBox="1"/>
          <p:nvPr/>
        </p:nvSpPr>
        <p:spPr>
          <a:xfrm>
            <a:off x="2842076" y="4585444"/>
            <a:ext cx="4392613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– приемная комиссия СПбГУТ</a:t>
            </a:r>
          </a:p>
        </p:txBody>
      </p:sp>
      <p:sp>
        <p:nvSpPr>
          <p:cNvPr id="4" name="AutoShape 5"/>
          <p:cNvSpPr/>
          <p:nvPr/>
        </p:nvSpPr>
        <p:spPr>
          <a:xfrm>
            <a:off x="2411760" y="4481978"/>
            <a:ext cx="142875" cy="57626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5400000"/>
              <a:gd name="f10" fmla="val 33611"/>
              <a:gd name="f11" fmla="val 50000"/>
              <a:gd name="f12" fmla="+- 0 0 -180"/>
              <a:gd name="f13" fmla="+- 0 0 -270"/>
              <a:gd name="f14" fmla="+- 0 0 -360"/>
              <a:gd name="f15" fmla="abs f4"/>
              <a:gd name="f16" fmla="abs f5"/>
              <a:gd name="f17" fmla="abs f6"/>
              <a:gd name="f18" fmla="+- 2700000 f1 0"/>
              <a:gd name="f19" fmla="*/ f12 f0 1"/>
              <a:gd name="f20" fmla="*/ f13 f0 1"/>
              <a:gd name="f21" fmla="*/ f14 f0 1"/>
              <a:gd name="f22" fmla="?: f15 f4 1"/>
              <a:gd name="f23" fmla="?: f16 f5 1"/>
              <a:gd name="f24" fmla="?: f17 f6 1"/>
              <a:gd name="f25" fmla="+- f18 0 f1"/>
              <a:gd name="f26" fmla="*/ f19 1 f3"/>
              <a:gd name="f27" fmla="*/ f20 1 f3"/>
              <a:gd name="f28" fmla="*/ f21 1 f3"/>
              <a:gd name="f29" fmla="*/ f22 1 21600"/>
              <a:gd name="f30" fmla="*/ f23 1 21600"/>
              <a:gd name="f31" fmla="*/ 21600 f22 1"/>
              <a:gd name="f32" fmla="*/ 21600 f23 1"/>
              <a:gd name="f33" fmla="+- f25 f1 0"/>
              <a:gd name="f34" fmla="+- f26 0 f1"/>
              <a:gd name="f35" fmla="+- f27 0 f1"/>
              <a:gd name="f36" fmla="+- f28 0 f1"/>
              <a:gd name="f37" fmla="min f30 f29"/>
              <a:gd name="f38" fmla="*/ f31 1 f24"/>
              <a:gd name="f39" fmla="*/ f32 1 f24"/>
              <a:gd name="f40" fmla="*/ f33 f8 1"/>
              <a:gd name="f41" fmla="val f38"/>
              <a:gd name="f42" fmla="val f39"/>
              <a:gd name="f43" fmla="*/ f40 1 f0"/>
              <a:gd name="f44" fmla="*/ f7 f37 1"/>
              <a:gd name="f45" fmla="+- f42 0 f7"/>
              <a:gd name="f46" fmla="+- f41 0 f7"/>
              <a:gd name="f47" fmla="+- 0 0 f43"/>
              <a:gd name="f48" fmla="*/ f41 f37 1"/>
              <a:gd name="f49" fmla="*/ f42 f37 1"/>
              <a:gd name="f50" fmla="*/ f46 1 2"/>
              <a:gd name="f51" fmla="min f46 f45"/>
              <a:gd name="f52" fmla="*/ f45 f11 1"/>
              <a:gd name="f53" fmla="+- 0 0 f47"/>
              <a:gd name="f54" fmla="+- f7 f50 0"/>
              <a:gd name="f55" fmla="*/ f51 f10 1"/>
              <a:gd name="f56" fmla="*/ f52 1 100000"/>
              <a:gd name="f57" fmla="*/ f53 f0 1"/>
              <a:gd name="f58" fmla="*/ f50 f37 1"/>
              <a:gd name="f59" fmla="*/ f55 1 100000"/>
              <a:gd name="f60" fmla="*/ f57 1 f8"/>
              <a:gd name="f61" fmla="*/ f54 f37 1"/>
              <a:gd name="f62" fmla="*/ f56 f37 1"/>
              <a:gd name="f63" fmla="+- f56 0 f59"/>
              <a:gd name="f64" fmla="+- f42 0 f59"/>
              <a:gd name="f65" fmla="+- f60 0 f1"/>
              <a:gd name="f66" fmla="*/ f59 f37 1"/>
              <a:gd name="f67" fmla="cos 1 f65"/>
              <a:gd name="f68" fmla="sin 1 f65"/>
              <a:gd name="f69" fmla="*/ f63 f37 1"/>
              <a:gd name="f70" fmla="*/ f64 f37 1"/>
              <a:gd name="f71" fmla="+- 0 0 f67"/>
              <a:gd name="f72" fmla="+- 0 0 f68"/>
              <a:gd name="f73" fmla="+- 0 0 f71"/>
              <a:gd name="f74" fmla="+- 0 0 f72"/>
              <a:gd name="f75" fmla="val f73"/>
              <a:gd name="f76" fmla="val f74"/>
              <a:gd name="f77" fmla="*/ f75 f50 1"/>
              <a:gd name="f78" fmla="*/ f76 f59 1"/>
              <a:gd name="f79" fmla="+- f7 f77 0"/>
              <a:gd name="f80" fmla="+- f59 0 f78"/>
              <a:gd name="f81" fmla="+- f42 f78 0"/>
              <a:gd name="f82" fmla="+- f81 0 f59"/>
              <a:gd name="f83" fmla="*/ f80 f37 1"/>
              <a:gd name="f84" fmla="*/ f79 f37 1"/>
              <a:gd name="f85" fmla="*/ f82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4">
                <a:pos x="f44" y="f44"/>
              </a:cxn>
              <a:cxn ang="f35">
                <a:pos x="f48" y="f62"/>
              </a:cxn>
              <a:cxn ang="f36">
                <a:pos x="f44" y="f49"/>
              </a:cxn>
            </a:cxnLst>
            <a:rect l="f44" t="f83" r="f84" b="f85"/>
            <a:pathLst>
              <a:path stroke="0">
                <a:moveTo>
                  <a:pt x="f44" y="f44"/>
                </a:moveTo>
                <a:arcTo wR="f58" hR="f66" stAng="f2" swAng="f1"/>
                <a:lnTo>
                  <a:pt x="f61" y="f69"/>
                </a:lnTo>
                <a:arcTo wR="f58" hR="f66" stAng="f0" swAng="f9"/>
                <a:arcTo wR="f58" hR="f66" stAng="f2" swAng="f9"/>
                <a:lnTo>
                  <a:pt x="f61" y="f70"/>
                </a:lnTo>
                <a:arcTo wR="f58" hR="f66" stAng="f7" swAng="f1"/>
                <a:close/>
              </a:path>
              <a:path fill="none">
                <a:moveTo>
                  <a:pt x="f44" y="f44"/>
                </a:moveTo>
                <a:arcTo wR="f58" hR="f66" stAng="f2" swAng="f1"/>
                <a:lnTo>
                  <a:pt x="f61" y="f69"/>
                </a:lnTo>
                <a:arcTo wR="f58" hR="f66" stAng="f0" swAng="f9"/>
                <a:arcTo wR="f58" hR="f66" stAng="f2" swAng="f9"/>
                <a:lnTo>
                  <a:pt x="f61" y="f70"/>
                </a:lnTo>
                <a:arcTo wR="f58" hR="f66" stAng="f7" swAng="f1"/>
              </a:path>
            </a:pathLst>
          </a:custGeom>
          <a:noFill/>
          <a:ln w="22229">
            <a:solidFill>
              <a:srgbClr val="000066"/>
            </a:solidFill>
            <a:prstDash val="solid"/>
            <a:round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656383" y="6183309"/>
            <a:ext cx="2339977" cy="533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48E773-720F-434A-8BAB-680F87497A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0273" cy="1099601"/>
          </a:xfrm>
          <a:prstGeom prst="rect">
            <a:avLst/>
          </a:prstGeom>
          <a:effectLst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3ABB74D-1C9A-401A-88A1-B4795ED5B1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927" y="130853"/>
            <a:ext cx="1763723" cy="167654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2555FA7-4367-424D-A4E9-A792FB3F8F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820" y="130853"/>
            <a:ext cx="1705662" cy="170566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/>
          <p:nvPr/>
        </p:nvSpPr>
        <p:spPr>
          <a:xfrm>
            <a:off x="0" y="2500317"/>
            <a:ext cx="9144000" cy="10668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b="1" i="0" u="none" strike="noStrike" kern="1200" cap="none" spc="0" baseline="0">
                <a:solidFill>
                  <a:srgbClr val="E77817"/>
                </a:solidFill>
                <a:uFillTx/>
                <a:latin typeface="Times New Roman" pitchFamily="18"/>
                <a:cs typeface="Arial" pitchFamily="34"/>
              </a:rPr>
              <a:t>СПАСИБО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b="1" i="0" u="none" strike="noStrike" kern="1200" cap="none" spc="0" baseline="0">
                <a:solidFill>
                  <a:srgbClr val="E77817"/>
                </a:solidFill>
                <a:uFillTx/>
                <a:latin typeface="Times New Roman" pitchFamily="18"/>
                <a:cs typeface="Arial" pitchFamily="34"/>
              </a:rPr>
              <a:t>ЗА ВНИМАНИЕ!</a:t>
            </a:r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656383" y="6183309"/>
            <a:ext cx="2339977" cy="533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FA1B6C-77A9-43F6-A263-22B3FE4CEA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1800200" cy="2127872"/>
          </a:xfrm>
          <a:prstGeom prst="rect">
            <a:avLst/>
          </a:prstGeom>
          <a:effectLst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656383" y="6183309"/>
            <a:ext cx="2339977" cy="5333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4"/>
          <p:cNvSpPr txBox="1"/>
          <p:nvPr/>
        </p:nvSpPr>
        <p:spPr>
          <a:xfrm>
            <a:off x="147640" y="374574"/>
            <a:ext cx="5432472" cy="63709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0" u="none" strike="noStrike" kern="1200" cap="none" spc="0" baseline="0" dirty="0">
                <a:solidFill>
                  <a:srgbClr val="FF0000"/>
                </a:solidFill>
                <a:uFillTx/>
                <a:latin typeface="Times New Roman" pitchFamily="18"/>
                <a:cs typeface="Arial" pitchFamily="34"/>
              </a:rPr>
              <a:t>Военный учебный центр</a:t>
            </a:r>
            <a:br>
              <a:rPr lang="ru-RU" sz="2400" b="1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</a:br>
            <a: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осуществляет подготовку</a:t>
            </a:r>
            <a:b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</a:br>
            <a: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инженеров-связистов</a:t>
            </a:r>
            <a:b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</a:br>
            <a: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для Министерства обороны</a:t>
            </a:r>
            <a:b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</a:br>
            <a: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Российской Федерации</a:t>
            </a:r>
            <a:b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</a:br>
            <a: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с выдачей </a:t>
            </a:r>
            <a:r>
              <a:rPr lang="ru-RU" sz="2400" dirty="0">
                <a:solidFill>
                  <a:srgbClr val="000066"/>
                </a:solidFill>
                <a:latin typeface="Times New Roman" pitchFamily="18"/>
                <a:cs typeface="Arial" pitchFamily="34"/>
              </a:rPr>
              <a:t>«</a:t>
            </a:r>
            <a: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гражданского» диплома государственного образца</a:t>
            </a:r>
            <a:b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</a:br>
            <a: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по направлению подготовки 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0" i="0" u="none" strike="noStrike" kern="1200" cap="none" spc="0" baseline="0" dirty="0">
                <a:solidFill>
                  <a:srgbClr val="0000CC"/>
                </a:solidFill>
                <a:uFillTx/>
                <a:latin typeface="Times New Roman" pitchFamily="18"/>
                <a:cs typeface="Arial" pitchFamily="34"/>
              </a:rPr>
              <a:t>11.05.04 – «Инфокоммуникационные технологии</a:t>
            </a:r>
            <a:br>
              <a:rPr lang="ru-RU" sz="2400" b="0" i="0" u="none" strike="noStrike" kern="1200" cap="none" spc="0" baseline="0" dirty="0">
                <a:solidFill>
                  <a:srgbClr val="0000CC"/>
                </a:solidFill>
                <a:uFillTx/>
                <a:latin typeface="Times New Roman" pitchFamily="18"/>
                <a:cs typeface="Arial" pitchFamily="34"/>
              </a:rPr>
            </a:br>
            <a:r>
              <a:rPr lang="ru-RU" sz="2400" b="0" i="0" u="none" strike="noStrike" kern="1200" cap="none" spc="0" baseline="0" dirty="0">
                <a:solidFill>
                  <a:srgbClr val="0000CC"/>
                </a:solidFill>
                <a:uFillTx/>
                <a:latin typeface="Times New Roman" pitchFamily="18"/>
                <a:cs typeface="Arial" pitchFamily="34"/>
              </a:rPr>
              <a:t>и системы специальной связи»</a:t>
            </a:r>
            <a:b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</a:br>
            <a: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(специалист).</a:t>
            </a:r>
            <a:b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</a:br>
            <a: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   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Срок обучения 5 лет.</a:t>
            </a:r>
            <a:br>
              <a:rPr lang="ru-RU" sz="2400" b="1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</a:br>
            <a: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Форма обучения – очная.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Иногородним студентам</a:t>
            </a:r>
            <a:b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</a:br>
            <a: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представляется общежитие.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B5B7F3-496D-45DD-80D2-2AB760D19B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988" y="1340768"/>
            <a:ext cx="3348372" cy="44644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18BACA7-52C6-4432-87B2-406820F3D1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0273" cy="1099601"/>
          </a:xfrm>
          <a:prstGeom prst="rect">
            <a:avLst/>
          </a:prstGeom>
          <a:effectLst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</p:cSld>
  <p:clrMapOvr>
    <a:masterClrMapping/>
  </p:clrMapOvr>
  <p:transition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656383" y="6183309"/>
            <a:ext cx="2339977" cy="5333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4"/>
          <p:cNvSpPr txBox="1"/>
          <p:nvPr/>
        </p:nvSpPr>
        <p:spPr>
          <a:xfrm>
            <a:off x="2915816" y="243581"/>
            <a:ext cx="6080544" cy="63709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Arial" pitchFamily="34"/>
                <a:cs typeface="Arial" pitchFamily="34"/>
              </a:rPr>
              <a:t>   </a:t>
            </a:r>
            <a: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На обучение </a:t>
            </a:r>
            <a:r>
              <a:rPr lang="ru-RU" sz="2400" b="1" i="0" u="none" strike="noStrike" kern="1200" cap="none" spc="0" baseline="0" dirty="0">
                <a:solidFill>
                  <a:srgbClr val="0000CC"/>
                </a:solidFill>
                <a:uFillTx/>
                <a:latin typeface="Times New Roman" pitchFamily="18"/>
                <a:cs typeface="Arial" pitchFamily="34"/>
              </a:rPr>
              <a:t>принимаются</a:t>
            </a:r>
            <a:b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</a:br>
            <a: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юноши, годные по состоянию здоровья,</a:t>
            </a:r>
            <a:b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</a:br>
            <a: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в возрасте до 24 лет.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   </a:t>
            </a:r>
            <a:r>
              <a:rPr lang="ru-RU" sz="2400" b="1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Обучение БЕСПЛАТНОЕ </a:t>
            </a:r>
            <a:r>
              <a:rPr lang="ru-RU" sz="2400" b="0" i="1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(</a:t>
            </a:r>
            <a:r>
              <a:rPr lang="ru-RU" sz="2400" b="1" i="1" u="none" strike="noStrike" kern="1200" cap="none" spc="0" baseline="0" dirty="0">
                <a:solidFill>
                  <a:srgbClr val="0000CC"/>
                </a:solidFill>
                <a:uFillTx/>
                <a:latin typeface="Times New Roman" pitchFamily="18"/>
                <a:cs typeface="Arial" pitchFamily="34"/>
              </a:rPr>
              <a:t>оплачивается за счёт государства)</a:t>
            </a:r>
            <a:r>
              <a:rPr lang="ru-RU" sz="2400" b="0" i="1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.</a:t>
            </a:r>
            <a:b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</a:br>
            <a: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   Студентам, кроме академической,</a:t>
            </a:r>
            <a:b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</a:br>
            <a:r>
              <a:rPr lang="ru-RU" sz="2400" b="1" i="0" u="none" strike="noStrike" kern="1200" cap="none" spc="0" baseline="0" dirty="0">
                <a:solidFill>
                  <a:srgbClr val="0000CC"/>
                </a:solidFill>
                <a:uFillTx/>
                <a:latin typeface="Times New Roman" pitchFamily="18"/>
                <a:cs typeface="Arial" pitchFamily="34"/>
              </a:rPr>
              <a:t>выплачивается</a:t>
            </a:r>
            <a: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 </a:t>
            </a:r>
            <a:r>
              <a:rPr lang="ru-RU" sz="2400" b="1" i="0" u="none" strike="noStrike" kern="1200" cap="none" spc="0" baseline="0" dirty="0">
                <a:solidFill>
                  <a:srgbClr val="0000CC"/>
                </a:solidFill>
                <a:uFillTx/>
                <a:latin typeface="Times New Roman" pitchFamily="18"/>
                <a:cs typeface="Arial" pitchFamily="34"/>
              </a:rPr>
              <a:t>дополнительная стипендия</a:t>
            </a:r>
            <a: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:</a:t>
            </a:r>
            <a:b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</a:br>
            <a: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- на 1 курсе – 1,5 базовых стипендии</a:t>
            </a:r>
            <a:b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</a:br>
            <a: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  (независимо от успеваемости),</a:t>
            </a:r>
            <a:b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</a:br>
            <a: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- со 2 курса – 3 или 4 базовых стипендии</a:t>
            </a:r>
            <a:b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</a:br>
            <a: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  (в зависимости от успеваемости),</a:t>
            </a:r>
            <a:b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</a:br>
            <a: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а также осуществляется единовременная</a:t>
            </a:r>
            <a:b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</a:br>
            <a: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денежная выплата на </a:t>
            </a:r>
            <a:r>
              <a:rPr lang="ru-RU" sz="2400" b="1" i="0" u="none" strike="noStrike" kern="1200" cap="none" spc="0" baseline="0" dirty="0">
                <a:solidFill>
                  <a:srgbClr val="0000CC"/>
                </a:solidFill>
                <a:uFillTx/>
                <a:latin typeface="Times New Roman" pitchFamily="18"/>
                <a:cs typeface="Arial" pitchFamily="34"/>
              </a:rPr>
              <a:t>приобретение</a:t>
            </a:r>
            <a:br>
              <a:rPr lang="ru-RU" sz="2400" b="1" i="0" u="none" strike="noStrike" kern="1200" cap="none" spc="0" baseline="0" dirty="0">
                <a:solidFill>
                  <a:srgbClr val="0000CC"/>
                </a:solidFill>
                <a:uFillTx/>
                <a:latin typeface="Times New Roman" pitchFamily="18"/>
                <a:cs typeface="Arial" pitchFamily="34"/>
              </a:rPr>
            </a:br>
            <a:r>
              <a:rPr lang="ru-RU" sz="2400" b="1" i="0" u="none" strike="noStrike" kern="1200" cap="none" spc="0" baseline="0" dirty="0">
                <a:solidFill>
                  <a:srgbClr val="0000CC"/>
                </a:solidFill>
                <a:uFillTx/>
                <a:latin typeface="Times New Roman" pitchFamily="18"/>
                <a:cs typeface="Arial" pitchFamily="34"/>
              </a:rPr>
              <a:t>специальной формы одежды</a:t>
            </a:r>
            <a:b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</a:br>
            <a: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для посещения занятий</a:t>
            </a:r>
            <a:b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</a:br>
            <a: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по военной подготовке.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FFEE2E-F4A2-4446-96DE-C903BC16EE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0273" cy="1099601"/>
          </a:xfrm>
          <a:prstGeom prst="rect">
            <a:avLst/>
          </a:prstGeom>
          <a:effectLst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FEB42B-EE8D-449B-9468-760728E471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40" y="1556792"/>
            <a:ext cx="2699677" cy="404951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656383" y="6183309"/>
            <a:ext cx="2339977" cy="5333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4"/>
          <p:cNvSpPr txBox="1"/>
          <p:nvPr/>
        </p:nvSpPr>
        <p:spPr>
          <a:xfrm>
            <a:off x="147640" y="1342738"/>
            <a:ext cx="8842800" cy="489364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dirty="0" err="1">
                <a:solidFill>
                  <a:srgbClr val="FF0000"/>
                </a:solidFill>
                <a:latin typeface="Times New Roman" pitchFamily="18"/>
                <a:cs typeface="Arial" pitchFamily="34"/>
              </a:rPr>
              <a:t>Стипендиистудентам</a:t>
            </a:r>
            <a:r>
              <a:rPr lang="ru-RU" sz="2400" b="1" dirty="0">
                <a:solidFill>
                  <a:srgbClr val="FF0000"/>
                </a:solidFill>
                <a:latin typeface="Times New Roman" pitchFamily="18"/>
                <a:cs typeface="Arial" pitchFamily="34"/>
              </a:rPr>
              <a:t> ВУЦ:</a:t>
            </a:r>
          </a:p>
          <a:p>
            <a:pPr lvl="0"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dirty="0">
                <a:solidFill>
                  <a:srgbClr val="000066"/>
                </a:solidFill>
                <a:latin typeface="Times New Roman" pitchFamily="18"/>
                <a:cs typeface="Arial" pitchFamily="34"/>
              </a:rPr>
              <a:t>1.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/>
                <a:cs typeface="Arial" pitchFamily="34"/>
              </a:rPr>
              <a:t>Академическая стипендия </a:t>
            </a:r>
            <a:r>
              <a:rPr lang="ru-RU" sz="2400" dirty="0">
                <a:solidFill>
                  <a:srgbClr val="000066"/>
                </a:solidFill>
                <a:latin typeface="Times New Roman" pitchFamily="18"/>
                <a:cs typeface="Arial" pitchFamily="34"/>
              </a:rPr>
              <a:t>– 2 200 руб. в мес.</a:t>
            </a:r>
            <a:br>
              <a:rPr lang="ru-RU" sz="2400" dirty="0">
                <a:solidFill>
                  <a:srgbClr val="000066"/>
                </a:solidFill>
                <a:latin typeface="Times New Roman" pitchFamily="18"/>
                <a:cs typeface="Arial" pitchFamily="34"/>
              </a:rPr>
            </a:br>
            <a:r>
              <a:rPr lang="ru-RU" sz="2400" dirty="0">
                <a:solidFill>
                  <a:srgbClr val="000066"/>
                </a:solidFill>
                <a:latin typeface="Times New Roman" pitchFamily="18"/>
                <a:cs typeface="Arial" pitchFamily="34"/>
              </a:rPr>
              <a:t>2. </a:t>
            </a:r>
            <a:r>
              <a:rPr lang="ru-RU" sz="2400" b="1" i="0" u="none" strike="noStrike" kern="1200" cap="none" spc="0" baseline="0" dirty="0">
                <a:solidFill>
                  <a:schemeClr val="tx2">
                    <a:lumMod val="75000"/>
                  </a:schemeClr>
                </a:solidFill>
                <a:uFillTx/>
                <a:latin typeface="Times New Roman" pitchFamily="18"/>
                <a:cs typeface="Arial" pitchFamily="34"/>
              </a:rPr>
              <a:t>Дополнительная стипендия ВУЦ</a:t>
            </a:r>
            <a:r>
              <a:rPr lang="ru-RU" sz="2400" i="0" u="none" strike="noStrike" kern="1200" cap="none" spc="0" baseline="0" dirty="0">
                <a:solidFill>
                  <a:schemeClr val="tx2">
                    <a:lumMod val="75000"/>
                  </a:schemeClr>
                </a:solidFill>
                <a:uFillTx/>
                <a:latin typeface="Times New Roman" pitchFamily="18"/>
                <a:cs typeface="Arial" pitchFamily="34"/>
              </a:rPr>
              <a:t>:</a:t>
            </a:r>
            <a:br>
              <a:rPr lang="ru-RU" sz="2400" i="0" u="none" strike="noStrike" kern="1200" cap="none" spc="0" baseline="0" dirty="0">
                <a:solidFill>
                  <a:schemeClr val="tx2">
                    <a:lumMod val="75000"/>
                  </a:schemeClr>
                </a:solidFill>
                <a:uFillTx/>
                <a:latin typeface="Times New Roman" pitchFamily="18"/>
                <a:cs typeface="Arial" pitchFamily="34"/>
              </a:rPr>
            </a:br>
            <a:r>
              <a:rPr lang="ru-RU" sz="240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- на 1 курсе – 1,5 базовых стипендии 2940 руб. в мес.</a:t>
            </a:r>
            <a:br>
              <a:rPr lang="ru-RU" sz="240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</a:br>
            <a:r>
              <a:rPr lang="ru-RU" sz="240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- со 2 курса – 3 или 4 базовых стипендии</a:t>
            </a:r>
            <a:r>
              <a:rPr lang="ru-RU" sz="2400" dirty="0">
                <a:solidFill>
                  <a:srgbClr val="000066"/>
                </a:solidFill>
                <a:latin typeface="Times New Roman" pitchFamily="18"/>
                <a:cs typeface="Arial" pitchFamily="34"/>
              </a:rPr>
              <a:t> </a:t>
            </a:r>
            <a:r>
              <a:rPr lang="ru-RU" sz="240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(в зависимости от успеваемости) от </a:t>
            </a:r>
            <a:r>
              <a:rPr lang="ru-RU" sz="2400" dirty="0">
                <a:solidFill>
                  <a:srgbClr val="000066"/>
                </a:solidFill>
                <a:latin typeface="Times New Roman" pitchFamily="18"/>
                <a:cs typeface="Arial" pitchFamily="34"/>
              </a:rPr>
              <a:t>5880 руб. до 7840 руб. в мес.,</a:t>
            </a:r>
            <a:br>
              <a:rPr lang="ru-RU" sz="240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</a:br>
            <a:r>
              <a:rPr lang="ru-RU" sz="240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3. </a:t>
            </a:r>
            <a:r>
              <a:rPr lang="ru-RU" sz="2400" b="1" i="0" u="none" strike="noStrike" kern="1200" cap="none" spc="0" baseline="0" dirty="0">
                <a:solidFill>
                  <a:schemeClr val="tx2">
                    <a:lumMod val="75000"/>
                  </a:schemeClr>
                </a:solidFill>
                <a:uFillTx/>
                <a:latin typeface="Times New Roman" pitchFamily="18"/>
                <a:cs typeface="Arial" pitchFamily="34"/>
              </a:rPr>
              <a:t>Именная стипендия за достижения </a:t>
            </a:r>
            <a:r>
              <a:rPr lang="ru-RU" sz="240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(Бонч-Бруевича, Попова) от 2000 до 5000 </a:t>
            </a:r>
            <a:r>
              <a:rPr lang="ru-RU" sz="2400" dirty="0">
                <a:solidFill>
                  <a:srgbClr val="000066"/>
                </a:solidFill>
                <a:latin typeface="Times New Roman" pitchFamily="18"/>
                <a:cs typeface="Arial" pitchFamily="34"/>
              </a:rPr>
              <a:t>руб. в мес.,</a:t>
            </a:r>
            <a:endParaRPr lang="ru-RU" sz="2400" i="0" u="none" strike="noStrike" kern="1200" cap="none" spc="0" baseline="0" dirty="0">
              <a:solidFill>
                <a:srgbClr val="000066"/>
              </a:solidFill>
              <a:uFillTx/>
              <a:latin typeface="Times New Roman" pitchFamily="18"/>
              <a:cs typeface="Arial" pitchFamily="34"/>
            </a:endParaRPr>
          </a:p>
          <a:p>
            <a:pPr lvl="0"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4.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/>
                <a:cs typeface="Arial" pitchFamily="34"/>
              </a:rPr>
              <a:t>Стипендия </a:t>
            </a:r>
            <a:r>
              <a:rPr lang="ru-RU" sz="2400" b="1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попечительского совета </a:t>
            </a:r>
            <a:r>
              <a:rPr lang="ru-RU" sz="240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5000 </a:t>
            </a:r>
            <a:r>
              <a:rPr lang="ru-RU" sz="2400" dirty="0">
                <a:solidFill>
                  <a:srgbClr val="000066"/>
                </a:solidFill>
                <a:latin typeface="Times New Roman" pitchFamily="18"/>
                <a:cs typeface="Arial" pitchFamily="34"/>
              </a:rPr>
              <a:t>руб. в мес.,</a:t>
            </a:r>
          </a:p>
          <a:p>
            <a:pPr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5.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/>
                <a:cs typeface="Arial" pitchFamily="34"/>
              </a:rPr>
              <a:t>Повышенная академическая стипендия за достижения </a:t>
            </a:r>
            <a:r>
              <a:rPr lang="ru-RU" sz="2400" dirty="0">
                <a:solidFill>
                  <a:srgbClr val="000066"/>
                </a:solidFill>
                <a:latin typeface="Times New Roman" pitchFamily="18"/>
                <a:cs typeface="Arial" pitchFamily="34"/>
              </a:rPr>
              <a:t>до 5000 руб. в мес.,</a:t>
            </a:r>
            <a:r>
              <a:rPr lang="ru-RU" sz="2400" b="1" dirty="0">
                <a:solidFill>
                  <a:srgbClr val="000066"/>
                </a:solidFill>
                <a:latin typeface="Times New Roman" pitchFamily="18"/>
                <a:cs typeface="Arial" pitchFamily="34"/>
              </a:rPr>
              <a:t> </a:t>
            </a:r>
            <a:endParaRPr lang="ru-RU" sz="2400" dirty="0">
              <a:solidFill>
                <a:srgbClr val="000066"/>
              </a:solidFill>
              <a:latin typeface="Times New Roman" pitchFamily="18"/>
              <a:cs typeface="Arial" pitchFamily="34"/>
            </a:endParaRPr>
          </a:p>
          <a:p>
            <a:pPr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6.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/>
                <a:cs typeface="Arial" pitchFamily="34"/>
              </a:rPr>
              <a:t>Стипендия Президента РФ, Правительства РФ, Правительства Санкт-Петербурга</a:t>
            </a:r>
            <a:r>
              <a:rPr lang="ru-RU" sz="2400" dirty="0">
                <a:solidFill>
                  <a:srgbClr val="000066"/>
                </a:solidFill>
                <a:latin typeface="Times New Roman" pitchFamily="18"/>
                <a:cs typeface="Arial" pitchFamily="34"/>
              </a:rPr>
              <a:t> до 7000 руб. в мес.</a:t>
            </a:r>
            <a:r>
              <a:rPr lang="ru-RU" sz="240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FFEE2E-F4A2-4446-96DE-C903BC16EE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0273" cy="1099601"/>
          </a:xfrm>
          <a:prstGeom prst="rect">
            <a:avLst/>
          </a:prstGeom>
          <a:effectLst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4A808F4-7299-4B25-BFF7-4CE24D93DE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364" y="145494"/>
            <a:ext cx="2548996" cy="169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94337"/>
      </p:ext>
    </p:extLst>
  </p:cSld>
  <p:clrMapOvr>
    <a:masterClrMapping/>
  </p:clrMapOvr>
  <p:transition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656383" y="6183309"/>
            <a:ext cx="2339977" cy="53339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4"/>
          <p:cNvSpPr txBox="1"/>
          <p:nvPr/>
        </p:nvSpPr>
        <p:spPr>
          <a:xfrm>
            <a:off x="937173" y="-32593"/>
            <a:ext cx="7648571" cy="23082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0" u="none" strike="noStrike" kern="1200" cap="none" spc="0" baseline="0" dirty="0">
                <a:solidFill>
                  <a:srgbClr val="000066"/>
                </a:solidFill>
                <a:uFillTx/>
                <a:latin typeface="Arial" pitchFamily="34"/>
                <a:cs typeface="Arial" pitchFamily="34"/>
              </a:rPr>
              <a:t>   	</a:t>
            </a:r>
            <a:r>
              <a:rPr lang="ru-RU" sz="2400" b="1" i="0" u="none" strike="noStrike" kern="1200" cap="none" spc="0" baseline="0" dirty="0">
                <a:solidFill>
                  <a:srgbClr val="0000CC"/>
                </a:solidFill>
                <a:uFillTx/>
                <a:latin typeface="Times New Roman" pitchFamily="18"/>
                <a:cs typeface="Arial" pitchFamily="34"/>
              </a:rPr>
              <a:t>По окончании обучения:</a:t>
            </a:r>
            <a:b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</a:br>
            <a: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- выдаётся диплом государственного образца,</a:t>
            </a:r>
            <a:b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</a:br>
            <a: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- присваивается воинское звание «лейтенант»</a:t>
            </a:r>
            <a:b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</a:br>
            <a: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- заключается контракт на 3 года или 5 лет для</a:t>
            </a:r>
            <a:b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</a:br>
            <a: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прохождения военной службы в офицерских должностях</a:t>
            </a:r>
            <a:b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</a:br>
            <a: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на узлах связи ВС РФ.</a:t>
            </a:r>
            <a: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Arial" pitchFamily="34"/>
                <a:cs typeface="Arial" pitchFamily="34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C5BA6C-4883-4955-A3B3-B7E9D7AC96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0273" cy="1099601"/>
          </a:xfrm>
          <a:prstGeom prst="rect">
            <a:avLst/>
          </a:prstGeom>
          <a:effectLst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B24294-FAC8-4534-95E4-499069CCA5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40" y="4635190"/>
            <a:ext cx="3077861" cy="205217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E7F23E0-4ED9-49AC-A922-FF059792A5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5" y="2300874"/>
            <a:ext cx="3384376" cy="22562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35B37B9-DC43-4628-880B-2F16DBC94A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997" y="2300874"/>
            <a:ext cx="3384377" cy="225625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149229C-D474-4317-A993-572B34CE64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558" y="4650240"/>
            <a:ext cx="3140658" cy="2037127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656383" y="6183309"/>
            <a:ext cx="2339977" cy="53339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4"/>
          <p:cNvSpPr txBox="1"/>
          <p:nvPr/>
        </p:nvSpPr>
        <p:spPr>
          <a:xfrm>
            <a:off x="1043608" y="0"/>
            <a:ext cx="8100392" cy="26776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/>
              </a:rPr>
              <a:t>		</a:t>
            </a:r>
            <a:r>
              <a:rPr lang="ru-RU" sz="2400" b="1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/>
              </a:rPr>
              <a:t>Подготовка в военном учебном центре проводится</a:t>
            </a:r>
            <a:br>
              <a:rPr lang="ru-RU" sz="2400" b="1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/>
              </a:rPr>
            </a:br>
            <a:r>
              <a:rPr lang="ru-RU" sz="2400" b="1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/>
              </a:rPr>
              <a:t>по 5-и военно-учётным специальностям: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5F00"/>
              </a:buClr>
              <a:buSzPct val="90000"/>
              <a:buFont typeface="Wingdings" pitchFamily="2"/>
              <a:buChar char="ü"/>
              <a:tabLst>
                <a:tab pos="179387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/>
              </a:rPr>
              <a:t>Применение подразделений со средствами радиосвязи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5F00"/>
              </a:buClr>
              <a:buSzPct val="90000"/>
              <a:buFont typeface="Wingdings" pitchFamily="2"/>
              <a:buChar char="ü"/>
              <a:tabLst>
                <a:tab pos="179387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/>
              </a:rPr>
              <a:t>Применение подразделений с электропроводными средствами связи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5F00"/>
              </a:buClr>
              <a:buSzPct val="90000"/>
              <a:buFont typeface="Wingdings" pitchFamily="2"/>
              <a:buChar char="ü"/>
              <a:tabLst>
                <a:tab pos="179387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/>
              </a:rPr>
              <a:t>Эксплуатация и ремонт наземной аппаратуры радиорелейной</a:t>
            </a:r>
            <a:r>
              <a:rPr lang="ru-RU" sz="2000" dirty="0">
                <a:solidFill>
                  <a:srgbClr val="000066"/>
                </a:solidFill>
                <a:latin typeface="Times New Roman" pitchFamily="18"/>
                <a:cs typeface="Arial"/>
              </a:rPr>
              <a:t> </a:t>
            </a:r>
            <a:r>
              <a:rPr lang="ru-RU" sz="20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/>
              </a:rPr>
              <a:t>и тропосферной связи;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5F00"/>
              </a:buClr>
              <a:buSzPct val="90000"/>
              <a:buFont typeface="Wingdings" pitchFamily="2"/>
              <a:buChar char="ü"/>
              <a:tabLst>
                <a:tab pos="179387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/>
              </a:rPr>
              <a:t>Эксплуатация и ремонт аппаратуры проводной связи;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5F00"/>
              </a:buClr>
              <a:buSzPct val="90000"/>
              <a:buFont typeface="Wingdings" pitchFamily="2"/>
              <a:buChar char="ü"/>
              <a:tabLst>
                <a:tab pos="179387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/>
              </a:rPr>
              <a:t>Применение средств связи надводных кораблей и судов.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B66D87-5581-4D3B-A794-5D23B784F3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7" y="4769602"/>
            <a:ext cx="2716766" cy="194710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F8590DC-5F35-4D3C-B8F6-F21F18DBCF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137" y="2677655"/>
            <a:ext cx="2355726" cy="357412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58B3743-BA19-43F4-8C1F-5DB26E3117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6" y="2681840"/>
            <a:ext cx="2736529" cy="205239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8C4C997-B379-4CFE-ABA9-859292B7D9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1505" y="2677655"/>
            <a:ext cx="2699792" cy="179986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EB027FB-0B86-4B70-93BE-742CA4F0B5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6344" y="4550495"/>
            <a:ext cx="2699791" cy="170128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A8FF669-6284-4FA2-BF57-2B0D3ED4DD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0273" cy="1099601"/>
          </a:xfrm>
          <a:prstGeom prst="rect">
            <a:avLst/>
          </a:prstGeom>
          <a:effectLst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</p:cSld>
  <p:clrMapOvr>
    <a:masterClrMapping/>
  </p:clrMapOvr>
  <p:transition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656383" y="6183309"/>
            <a:ext cx="2339977" cy="53339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4"/>
          <p:cNvSpPr txBox="1"/>
          <p:nvPr/>
        </p:nvSpPr>
        <p:spPr>
          <a:xfrm>
            <a:off x="1043608" y="164219"/>
            <a:ext cx="7952752" cy="15696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0" i="0" u="none" strike="noStrike" kern="1200" cap="none" spc="0" baseline="0" dirty="0">
                <a:solidFill>
                  <a:srgbClr val="000066"/>
                </a:solidFill>
                <a:uFillTx/>
                <a:latin typeface="Times New Roman" pitchFamily="18"/>
                <a:cs typeface="Arial" pitchFamily="34"/>
              </a:rPr>
              <a:t>Занятия в военном учебном центре проводятся на современной цифровой технике связи с применением передовых мультимедийных средств обучения и отображения информации.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A1FA24-E97F-4315-A98F-D21BCD43D0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91" y="1990439"/>
            <a:ext cx="3132348" cy="208823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F28341-4328-4842-91A2-79A0B8ABF1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72" y="4235260"/>
            <a:ext cx="3133867" cy="235040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FB71754-00C1-4BED-8B9D-F24474312C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801" y="3803088"/>
            <a:ext cx="2110789" cy="281438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FC52D3A-3E3A-46B6-AE93-EF364B9319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007" y="1992665"/>
            <a:ext cx="3525602" cy="235040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9E908DB-93B9-404A-96F4-31EE036D39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0273" cy="1099601"/>
          </a:xfrm>
          <a:prstGeom prst="rect">
            <a:avLst/>
          </a:prstGeom>
          <a:effectLst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  <p:extLst>
      <p:ext uri="{BB962C8B-B14F-4D97-AF65-F5344CB8AC3E}">
        <p14:creationId xmlns:p14="http://schemas.microsoft.com/office/powerpoint/2010/main" val="2157398738"/>
      </p:ext>
    </p:extLst>
  </p:cSld>
  <p:clrMapOvr>
    <a:masterClrMapping/>
  </p:clrMapOvr>
  <p:transition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656383" y="6183309"/>
            <a:ext cx="2339977" cy="53339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Box 53"/>
          <p:cNvSpPr txBox="1"/>
          <p:nvPr/>
        </p:nvSpPr>
        <p:spPr>
          <a:xfrm>
            <a:off x="4639545" y="141295"/>
            <a:ext cx="4387515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1" u="none" strike="noStrike" kern="1200" cap="none" spc="0" baseline="0" dirty="0">
                <a:solidFill>
                  <a:srgbClr val="000000"/>
                </a:solidFill>
                <a:uFillTx/>
                <a:latin typeface="Blackadder ITC" pitchFamily="82"/>
                <a:cs typeface="Arial" pitchFamily="34"/>
              </a:rPr>
              <a:t>Уч. лаборатория силовой электроники</a:t>
            </a:r>
          </a:p>
        </p:txBody>
      </p:sp>
      <p:sp>
        <p:nvSpPr>
          <p:cNvPr id="6" name="Text Box 56"/>
          <p:cNvSpPr txBox="1"/>
          <p:nvPr/>
        </p:nvSpPr>
        <p:spPr>
          <a:xfrm>
            <a:off x="4749610" y="5955149"/>
            <a:ext cx="3889372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1" u="none" strike="noStrike" kern="1200" cap="none" spc="0" baseline="0" dirty="0">
                <a:solidFill>
                  <a:srgbClr val="000000"/>
                </a:solidFill>
                <a:uFillTx/>
                <a:latin typeface="Blackadder ITC" pitchFamily="82"/>
                <a:cs typeface="Arial" pitchFamily="34"/>
              </a:rPr>
              <a:t>Модельный ситуационный центр</a:t>
            </a:r>
          </a:p>
        </p:txBody>
      </p:sp>
      <p:sp>
        <p:nvSpPr>
          <p:cNvPr id="7" name="Text Box 62"/>
          <p:cNvSpPr txBox="1"/>
          <p:nvPr/>
        </p:nvSpPr>
        <p:spPr>
          <a:xfrm>
            <a:off x="251520" y="6515263"/>
            <a:ext cx="3889372" cy="2746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1" u="none" strike="noStrike" kern="1200" cap="none" spc="0" baseline="0" dirty="0">
                <a:solidFill>
                  <a:srgbClr val="000000"/>
                </a:solidFill>
                <a:uFillTx/>
                <a:latin typeface="Blackadder ITC" pitchFamily="82"/>
                <a:cs typeface="Arial" pitchFamily="34"/>
              </a:rPr>
              <a:t>Научно-техническая библиотека</a:t>
            </a:r>
          </a:p>
        </p:txBody>
      </p:sp>
      <p:sp>
        <p:nvSpPr>
          <p:cNvPr id="9" name="Text Box 64"/>
          <p:cNvSpPr txBox="1"/>
          <p:nvPr/>
        </p:nvSpPr>
        <p:spPr>
          <a:xfrm>
            <a:off x="822514" y="272750"/>
            <a:ext cx="3889372" cy="55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1" u="none" strike="noStrike" kern="1200" cap="none" spc="0" baseline="0" dirty="0">
                <a:solidFill>
                  <a:srgbClr val="000000"/>
                </a:solidFill>
                <a:uFillTx/>
                <a:latin typeface="Blackadder ITC" pitchFamily="82"/>
                <a:cs typeface="Arial" pitchFamily="34"/>
              </a:rPr>
              <a:t>Учебная лаборатория</a:t>
            </a:r>
            <a:br>
              <a:rPr lang="ru-RU" sz="1800" b="1" i="1" u="none" strike="noStrike" kern="1200" cap="none" spc="0" baseline="0" dirty="0">
                <a:solidFill>
                  <a:srgbClr val="000000"/>
                </a:solidFill>
                <a:uFillTx/>
                <a:latin typeface="Blackadder ITC" pitchFamily="82"/>
                <a:cs typeface="Arial" pitchFamily="34"/>
              </a:rPr>
            </a:br>
            <a:r>
              <a:rPr lang="ru-RU" sz="1800" b="1" i="1" u="none" strike="noStrike" kern="1200" cap="none" spc="0" baseline="0" dirty="0">
                <a:solidFill>
                  <a:srgbClr val="000000"/>
                </a:solidFill>
                <a:uFillTx/>
                <a:latin typeface="Blackadder ITC" pitchFamily="82"/>
                <a:cs typeface="Arial" pitchFamily="34"/>
              </a:rPr>
              <a:t>«Антенно-фидерные устройства»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6" y="843589"/>
            <a:ext cx="4246750" cy="28127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336" y="3159104"/>
            <a:ext cx="4246750" cy="281278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83" y="3702481"/>
            <a:ext cx="4246750" cy="281278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610" y="371459"/>
            <a:ext cx="4246750" cy="281278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D6A8608-2129-42F9-BA7B-869CC27831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0273" cy="1099601"/>
          </a:xfrm>
          <a:prstGeom prst="rect">
            <a:avLst/>
          </a:prstGeom>
          <a:effectLst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  <p:extLst>
      <p:ext uri="{BB962C8B-B14F-4D97-AF65-F5344CB8AC3E}">
        <p14:creationId xmlns:p14="http://schemas.microsoft.com/office/powerpoint/2010/main" val="1209923974"/>
      </p:ext>
    </p:extLst>
  </p:cSld>
  <p:clrMapOvr>
    <a:masterClrMapping/>
  </p:clrMapOvr>
  <p:transition>
    <p:dissolv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1291</TotalTime>
  <Words>1070</Words>
  <Application>Microsoft Office PowerPoint</Application>
  <PresentationFormat>Экран (4:3)</PresentationFormat>
  <Paragraphs>115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Blackadder ITC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Wolf</dc:creator>
  <cp:lastModifiedBy>PC-602-A3-1</cp:lastModifiedBy>
  <cp:revision>101</cp:revision>
  <dcterms:created xsi:type="dcterms:W3CDTF">2010-06-18T09:27:04Z</dcterms:created>
  <dcterms:modified xsi:type="dcterms:W3CDTF">2024-01-24T08:45:51Z</dcterms:modified>
</cp:coreProperties>
</file>