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4" r:id="rId14"/>
    <p:sldId id="275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66900"/>
    <a:srgbClr val="DE5F00"/>
    <a:srgbClr val="DC7402"/>
    <a:srgbClr val="17375E"/>
    <a:srgbClr val="385D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6" autoAdjust="0"/>
    <p:restoredTop sz="94660"/>
  </p:normalViewPr>
  <p:slideViewPr>
    <p:cSldViewPr snapToGrid="0">
      <p:cViewPr>
        <p:scale>
          <a:sx n="50" d="100"/>
          <a:sy n="50" d="100"/>
        </p:scale>
        <p:origin x="-185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7F1DB3-A00D-4AFF-91B9-D9C26F835010}" type="datetimeFigureOut">
              <a:rPr lang="ru-RU"/>
              <a:pPr>
                <a:defRPr/>
              </a:pPr>
              <a:t>17.09.2018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3820AD-36B3-440A-82DB-D0B64E233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52391-E2D9-4825-B5BE-AA11D0A9F3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07D3D-2745-4FAC-9DEC-B181E6B415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88802-AFF6-4C7C-BD4B-308B074FC3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3CD5-BDDD-4533-9150-154AC4E6F5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32DD-FA3A-49B6-BF71-1C89FB7065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12AD-5B3A-471A-8AEB-B6BAD7D464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53A7-8360-4AB3-9A14-F3196D5B58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3A311-4F25-45A9-BBF6-CD4CCD688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3B081-FDF2-4FB0-8662-36E280DFC8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29F93-55A6-4078-B722-ACEEEC2B07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A728051-4483-477B-B78B-044248D6F1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>
    <p:dissolv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sz="2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338263" y="1371600"/>
            <a:ext cx="6896100" cy="282892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 </a:t>
            </a:r>
            <a:endParaRPr lang="ru-RU" sz="5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студентам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СПбГУТ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изъявившим желание обучаться на военной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кафедре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0013" y="6180138"/>
            <a:ext cx="24892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30275" y="268288"/>
            <a:ext cx="8213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DC7402"/>
                </a:solidFill>
                <a:latin typeface="+mj-lt"/>
                <a:cs typeface="Times New Roman" pitchFamily="18" charset="0"/>
              </a:rPr>
              <a:t>Санкт-Петербургский государственный университет телекоммуникаций им. проф. М.А. Бонч-Бруевича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457200" y="542925"/>
            <a:ext cx="8458200" cy="6315076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DE5F00"/>
                </a:solidFill>
                <a:latin typeface="Times New Roman" pitchFamily="18" charset="0"/>
                <a:cs typeface="Times New Roman" pitchFamily="18" charset="0"/>
              </a:rPr>
              <a:t>		Этап 3.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Получить в Военном комиссариате на руки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законвертованном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виде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комплект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документов №2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заверенные военным комиссаром,  и представить его на военную кафедру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1.Карта медицинского освидетельствования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Карта профессионального психологического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отбора</a:t>
            </a:r>
          </a:p>
          <a:p>
            <a:pPr marL="0" indent="0">
              <a:buFont typeface="Wingdings" pitchFamily="2" charset="2"/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оформить и представить справку о наличии (отсутствии) судимости – представить на военную кафедру.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Оценка результатов предварительного отбора и допуск граждан к проведению основного отбора осуществляется конкурсной комиссией, утвержденной Министерством обороны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D3E03E-D8A5-4409-BF67-1D855F168FE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8874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/>
              <a:t>Основной конкурсный </a:t>
            </a:r>
            <a:r>
              <a:rPr lang="ru-RU" sz="3600" dirty="0" smtClean="0"/>
              <a:t>отбор включает в себя: </a:t>
            </a:r>
            <a:endParaRPr lang="ru-RU" sz="3600" dirty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57200" y="1514475"/>
            <a:ext cx="8458200" cy="504983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1.Определение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результатов текущей успеваемости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студентов за весь период обучения в университете до дня представления заявления об участии в конкурсном отборе.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уровня физической подготовленности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студентов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(сроки сдачи нормативов уточняются  на кафедре физкультуры).</a:t>
            </a:r>
          </a:p>
          <a:p>
            <a:pPr marL="0" indent="0">
              <a:buFont typeface="Wingdings" pitchFamily="2" charset="2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6F5D7F-632E-4E96-89DE-E687157F090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8874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 smtClean="0"/>
              <a:t>Изучение результатов предварительного отбора</a:t>
            </a:r>
            <a:endParaRPr lang="ru-RU" sz="3600" dirty="0">
              <a:solidFill>
                <a:srgbClr val="F66900"/>
              </a:solidFill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323850" y="1304925"/>
            <a:ext cx="8572500" cy="5049838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Комиссией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при изучении результатов предварительного отбора: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Для допуска к военной подготовке рассматриваются граждане годные по состоянию здоровья: категория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«А» – годен к военной службе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категория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«Б» – годен к военной службе с незначительными ограничениями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	Граждане, имеющие другие категории по здоровью: категория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«В»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– ограниченно годен к военной службе, категория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«Г»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– временно не годен к военной службе и категория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«Д»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– не годен к военной службе, - в конкурсный список не вносятся и к дальнейшему отбору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не допускаются.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 первую очередь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для допуска к военной подготовке рассматриваются граждане, имеющие заключение о профессиональной пригодности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«рекомендуются в первую очередь – первая категория», «рекомендуются во вторую очередь – вторая категория».</a:t>
            </a:r>
          </a:p>
          <a:p>
            <a:pPr marL="0" indent="0" algn="just">
              <a:buFont typeface="Wingdings" pitchFamily="2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1FECD-6048-4414-B19A-D5E743D64A9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 smtClean="0"/>
              <a:t>Изучение результатов предварительного отбора</a:t>
            </a:r>
            <a:endParaRPr lang="ru-RU" sz="3600" dirty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476250" y="1343025"/>
            <a:ext cx="8458200" cy="5049838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	Граждане, имеющие заключение о профессиональной пригодности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третьей категории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рассматриваются в конкурсном списке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во вторую очередь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после граждан имеющие заключение о профессиональной пригодности первой и второй категории.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	Граждане, имеющие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4-ю категорию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профессиональной пригодности, для допуска к военной подготовке на военной кафедре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не рассматриваются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 в конкурсный список не вносятся.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	Граждане первой и второй очереди выстраиваются в конкурсном списке по итоговому баллу, который складывается из суммы баллов оценки уровня текущей успеваемости и оценки уровня физической подготовленности.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При равенстве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итоговой суммы баллов, преимущественным правом в конкурсном списке пользуются граждане, в случае представления подтверждающих документов.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B6DD1-CDD1-47A4-A5F6-62371741E84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1788"/>
            <a:ext cx="8458200" cy="8874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/>
              <a:t>Изучение результатов предварительного отбора</a:t>
            </a:r>
            <a:endParaRPr lang="ru-RU" sz="3200" dirty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457200" y="1552575"/>
            <a:ext cx="8458200" cy="5049838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Преимущество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при допуске к военной подготовке (в пределах набора по одной и той же военно-учётной специальности)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при равных всех выше перечисленных показателях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сначала предоставляется гражданам, имеющим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более высокую оценку физической подготовленности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а затем, по уровню степени мотивации к военной службе.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При идентичности по всем показателям,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преимуществом в конкурсном списке пользуются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граждане, представившие документы на военную кафедру в более ранние сроки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(определяется по дате представления и регистрации соответствующего заявления).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866CE-C9BA-41F0-98EB-194751987474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458200" cy="8874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dirty="0"/>
              <a:t>Преимущественным правом при проведении основного конкурсного отбора</a:t>
            </a:r>
            <a:r>
              <a:rPr lang="ru-RU" dirty="0" smtClean="0"/>
              <a:t>, в </a:t>
            </a:r>
            <a:r>
              <a:rPr lang="ru-RU" dirty="0"/>
              <a:t>случае представления подтверждающих документов, пользуются кандидаты из числа: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95300" y="2457450"/>
            <a:ext cx="8458200" cy="404971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детей-сирот;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детей,оставшихся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 попечения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родителей;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членов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военнослужащих;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граждан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прошедших военную службу по призыву.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C3C9F-101D-444D-9C05-E10E593CF8F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04850"/>
            <a:ext cx="8458200" cy="542131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документов, подтверждающих преимущественное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</a:p>
          <a:p>
            <a:pPr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пункту 1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2: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аверенная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свидетельства 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аверенные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свидетельства о смерти родителей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пункту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места службы о прохождении военной службы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РФ;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места службы о составе семьи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пункту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военного комиссариата о прохождении военной службы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призыву;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аверенная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военного билета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1FEE5-2660-494F-B718-2F96264D8DAA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457200" y="1076324"/>
            <a:ext cx="8458200" cy="532447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На основании решения конкурсной комиссии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гражданин, прошедший конкурсный отбор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заключает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Министерством обороны Российской Федерации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договор «Об обучении по программе военной подготовки офицера (солдата) запаса на военной кафедре»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приказом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ректора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университета допускается к военной подготовке.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Кандидаты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которым отказано в допуске к военной подготовке,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могут обжаловать решение конкурсной комиссии в день объявления результатов. Жалоба рассматривается конкурсной комиссией в течение трех дней с ее поступления.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5243A-F500-47F3-9B50-0EF68F5CBE24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400050" y="866775"/>
            <a:ext cx="8458200" cy="50498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Информацию о проведении конкурсного отбора для обучения на военной кафедре можно уточнить по телефону для справок :</a:t>
            </a:r>
          </a:p>
          <a:p>
            <a:pPr marL="0" indent="0" algn="ctr">
              <a:buFont typeface="Wingdings" pitchFamily="2" charset="2"/>
              <a:buNone/>
            </a:pPr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714-07-34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326-31-63</a:t>
            </a:r>
          </a:p>
          <a:p>
            <a:pPr marL="0" indent="0" algn="ctr">
              <a:buFont typeface="Wingdings" pitchFamily="2" charset="2"/>
              <a:buNone/>
            </a:pP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01FA1-B91B-4602-AC55-F98773AF8AC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5"/>
          <p:cNvSpPr txBox="1">
            <a:spLocks/>
          </p:cNvSpPr>
          <p:nvPr/>
        </p:nvSpPr>
        <p:spPr>
          <a:xfrm>
            <a:off x="590550" y="1776413"/>
            <a:ext cx="8134350" cy="2828925"/>
          </a:xfrm>
          <a:prstGeom prst="rect">
            <a:avLst/>
          </a:prstGeom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Отбор студентов для обучения на военной кафедре осуществляется на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конкурсной основе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Конкурсный отбор проводится в целях определения соответствия уровня подготовки студентов, изъявивших желание обучаться на военной кафедре по программе подготовки офицеров (солдат) запаса, предъявляемым к ним требованиям.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Конкурсный отбор состоит из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598488"/>
            <a:ext cx="8458200" cy="8874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 </a:t>
            </a:r>
            <a:r>
              <a:rPr lang="ru-RU" sz="3100" dirty="0"/>
              <a:t>Условия участия в конкурсном отборе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для </a:t>
            </a:r>
            <a:r>
              <a:rPr lang="ru-RU" sz="3100" dirty="0"/>
              <a:t>допуска к военной подготовке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на </a:t>
            </a:r>
            <a:r>
              <a:rPr lang="ru-RU" sz="3100" dirty="0"/>
              <a:t>военной кафедре 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1924050"/>
            <a:ext cx="8458200" cy="4297363"/>
          </a:xfrm>
        </p:spPr>
        <p:txBody>
          <a:bodyPr/>
          <a:lstStyle/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лица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мужского (женского)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пола;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гражданство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Федерации;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очная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форма обучения в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университете;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направление 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подготовки – </a:t>
            </a: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специалитет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30лет;</a:t>
            </a:r>
          </a:p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отсутствие судимости.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4B9DA-0386-4631-A029-A5E6139A0CB4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8938"/>
            <a:ext cx="8458200" cy="8874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/>
              <a:t>Для </a:t>
            </a:r>
            <a:r>
              <a:rPr lang="ru-RU" sz="3200" dirty="0"/>
              <a:t>участия в конкурсном отборе необходимо: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57200" y="1628775"/>
            <a:ext cx="8458200" cy="504983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Прибыть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военную кафедру (Английский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пр.,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д.3)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подать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заявление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установленной формы о допуске для участия в конкурсном отборе и предоставить комплект документов, указанный ниже. 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DE5F00"/>
                </a:solidFill>
                <a:latin typeface="Times New Roman" pitchFamily="18" charset="0"/>
                <a:cs typeface="Times New Roman" pitchFamily="18" charset="0"/>
              </a:rPr>
              <a:t>Время приема: с 18 сентября по 21 декабря  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понедельника по четверг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(обед с 12:20 до 13:30)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11:00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 14:00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15:00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 16:00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общие собрани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выдача направлений для прохождения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ВВК.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35A0EA-7461-41E2-87F2-3DBA5F03903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1"/>
          </p:nvPr>
        </p:nvSpPr>
        <p:spPr>
          <a:xfrm>
            <a:off x="381000" y="828674"/>
            <a:ext cx="8763000" cy="55721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При себе иметь: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Копия паспорта гражданина РФ: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-лист с общими данными и фото;</a:t>
            </a:r>
          </a:p>
          <a:p>
            <a:pPr marL="0" indent="0"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-лист с отметкой о регистрации по месту жительства; </a:t>
            </a:r>
          </a:p>
          <a:p>
            <a:pPr marL="0" indent="0">
              <a:buFont typeface="Wingdings" pitchFamily="2" charset="2"/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для иногородних студентов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дополнительно копию справки о временной регистрации по месту пребывания.	</a:t>
            </a:r>
          </a:p>
          <a:p>
            <a:pPr marL="0" indent="0"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Копия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удостоверения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гражданина, подлежащего призыву на военную службу (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приписное свидетельство):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-листы 1, 2, 3, 4.	</a:t>
            </a:r>
          </a:p>
          <a:p>
            <a:pPr marL="0" indent="0"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 Фотографии 3х4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— 4 штуки, черно-белые, матовые;</a:t>
            </a:r>
          </a:p>
          <a:p>
            <a:pPr marL="0" indent="0"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Копия зачетной книжки: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-результаты сдачи зачетов и экзаменов за время обучения.</a:t>
            </a:r>
          </a:p>
          <a:p>
            <a:pPr marL="0" indent="0">
              <a:buFont typeface="Wingdings" pitchFamily="2" charset="2"/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5150B-FC4E-4046-8C45-904BC6F795EA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1950" y="198438"/>
            <a:ext cx="8458200" cy="8874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/>
              <a:t>Для </a:t>
            </a:r>
            <a:r>
              <a:rPr lang="ru-RU" sz="3200" dirty="0"/>
              <a:t>участия в конкурсном отборе необходимо: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446088"/>
            <a:ext cx="8458200" cy="8874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/>
              <a:t>Порядок проведения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предварительного </a:t>
            </a:r>
            <a:r>
              <a:rPr lang="ru-RU" sz="3200" dirty="0"/>
              <a:t>отбора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19100" y="2074863"/>
            <a:ext cx="8458200" cy="442118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После подачи заявления студенту выдается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прохождения медицинского освидетельствования 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военно-врачебной комиссии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и проведения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профессионального психологического отбора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отделах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военных комиссариатов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Санкт-Петербурга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1F90E-5BB5-48AB-A7B4-2303BC1EC14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457200" y="323850"/>
            <a:ext cx="8458200" cy="580231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800" b="1" smtClean="0">
                <a:solidFill>
                  <a:srgbClr val="DE5F00"/>
                </a:solidFill>
                <a:latin typeface="Times New Roman" pitchFamily="18" charset="0"/>
                <a:cs typeface="Times New Roman" pitchFamily="18" charset="0"/>
              </a:rPr>
              <a:t>Этап 1.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Пройти обязательные диагностические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исследования в медицинских организациях государственной и муниципальной систем здравоохранения и получить: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Результаты анализов: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-анализ крови общий;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анализ крови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RW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на сифилис);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-анализ крови форма 50 (на ВИЧ);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анализ крови на гепатиты «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B»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 и «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C»;</a:t>
            </a:r>
            <a:endParaRPr lang="ru-RU" sz="2800" i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анализ мочи общий;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-тест на наркотические средства.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Электрокардиограмму (с расшифровкой) 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Font typeface="Wingdings" pitchFamily="2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60EE4-A309-48BE-8A0C-E081A5F443C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438150" y="771525"/>
            <a:ext cx="8458200" cy="504983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Флюорограмму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органов грудной клетки в двух проекциях за последние 6 месяцев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Рентгенографию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придаточных пазух носа.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Справки из диспансеров: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-психо-неврологического;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противо-туберкулезного;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кожно-венерологического;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наркологического.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Сведения из поликлиники по месту жительства: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о перенесенных заболеваниях, в т.ч. инфекционных, за последние 12 месяцев;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BD950-8684-4F45-B726-5EB3F6A720F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457200" y="285750"/>
            <a:ext cx="8458200" cy="5745163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DE5F00"/>
                </a:solidFill>
                <a:latin typeface="Times New Roman" pitchFamily="18" charset="0"/>
                <a:cs typeface="Times New Roman" pitchFamily="18" charset="0"/>
              </a:rPr>
              <a:t>Этап 2.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Прибыть в Военный комиссариат для:</a:t>
            </a:r>
          </a:p>
          <a:p>
            <a:pPr marL="0" indent="0">
              <a:buFont typeface="Wingdings" pitchFamily="2" charset="2"/>
              <a:buNone/>
            </a:pP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1) Прохождения медицинского освидетельствования военно-врачебной комиссией (ВВК).</a:t>
            </a:r>
          </a:p>
          <a:p>
            <a:pPr marL="0" indent="0">
              <a:buFont typeface="Wingdings" pitchFamily="2" charset="2"/>
              <a:buNone/>
            </a:pP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2) Проведения профессионального  психологического отбора.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ru-RU" sz="2500" b="1" u="sng" smtClean="0">
                <a:latin typeface="Times New Roman" pitchFamily="18" charset="0"/>
                <a:cs typeface="Times New Roman" pitchFamily="18" charset="0"/>
              </a:rPr>
              <a:t>С собой иметь:</a:t>
            </a:r>
          </a:p>
          <a:p>
            <a:pPr marL="0" indent="0">
              <a:buFont typeface="Wingdings" pitchFamily="2" charset="2"/>
              <a:buNone/>
            </a:pP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-направление для прохождения медицинского освидетельствования (выданное на военной кафедре);</a:t>
            </a:r>
          </a:p>
          <a:p>
            <a:pPr marL="0" indent="0">
              <a:buFont typeface="Wingdings" pitchFamily="2" charset="2"/>
              <a:buNone/>
            </a:pP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-чистый бланк Карты медицинского освидетельствования с наклеенной на него фотографией (3*4);</a:t>
            </a:r>
          </a:p>
          <a:p>
            <a:pPr marL="0" indent="0">
              <a:buFont typeface="Wingdings" pitchFamily="2" charset="2"/>
              <a:buNone/>
            </a:pP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-Удостоверение гражданина, подлежащего призыву на военную службу (приписное свидетельство);</a:t>
            </a:r>
          </a:p>
          <a:p>
            <a:pPr marL="0" indent="0">
              <a:buFont typeface="Wingdings" pitchFamily="2" charset="2"/>
              <a:buNone/>
            </a:pP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-результаты диагностических исследований, собранные на этапе 1.</a:t>
            </a:r>
          </a:p>
          <a:p>
            <a:pPr marL="0" indent="0">
              <a:buFont typeface="Wingdings" pitchFamily="2" charset="2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DE172-8D10-419F-9D68-CA69DC22EA5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552</Words>
  <Application>Microsoft Office PowerPoint</Application>
  <PresentationFormat>Экран (4:3)</PresentationFormat>
  <Paragraphs>124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Wingdings</vt:lpstr>
      <vt:lpstr>Calibri</vt:lpstr>
      <vt:lpstr>Times New Roman</vt:lpstr>
      <vt:lpstr>Тема Office</vt:lpstr>
      <vt:lpstr>Слайд 1</vt:lpstr>
      <vt:lpstr>Слайд 2</vt:lpstr>
      <vt:lpstr> Условия участия в конкурсном отборе  для допуска к военной подготовке  на военной кафедре </vt:lpstr>
      <vt:lpstr>Для участия в конкурсном отборе необходимо:</vt:lpstr>
      <vt:lpstr>Для участия в конкурсном отборе необходимо:</vt:lpstr>
      <vt:lpstr>Порядок проведения  предварительного отбора</vt:lpstr>
      <vt:lpstr>Слайд 7</vt:lpstr>
      <vt:lpstr>Слайд 8</vt:lpstr>
      <vt:lpstr>Слайд 9</vt:lpstr>
      <vt:lpstr>Слайд 10</vt:lpstr>
      <vt:lpstr>Основной конкурсный отбор включает в себя: </vt:lpstr>
      <vt:lpstr>Изучение результатов предварительного отбора</vt:lpstr>
      <vt:lpstr>Изучение результатов предварительного отбора</vt:lpstr>
      <vt:lpstr>Изучение результатов предварительного отбора</vt:lpstr>
      <vt:lpstr>Преимущественным правом при проведении основного конкурсного отбора, в случае представления подтверждающих документов, пользуются кандидаты из числа: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Игорь</cp:lastModifiedBy>
  <cp:revision>82</cp:revision>
  <dcterms:created xsi:type="dcterms:W3CDTF">2010-06-18T09:27:04Z</dcterms:created>
  <dcterms:modified xsi:type="dcterms:W3CDTF">2018-09-17T14:36:22Z</dcterms:modified>
</cp:coreProperties>
</file>