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60" r:id="rId2"/>
    <p:sldId id="300" r:id="rId3"/>
    <p:sldId id="311" r:id="rId4"/>
    <p:sldId id="301" r:id="rId5"/>
    <p:sldId id="312" r:id="rId6"/>
    <p:sldId id="313" r:id="rId7"/>
    <p:sldId id="317" r:id="rId8"/>
    <p:sldId id="319" r:id="rId9"/>
    <p:sldId id="307" r:id="rId10"/>
    <p:sldId id="320" r:id="rId11"/>
    <p:sldId id="304" r:id="rId12"/>
    <p:sldId id="302" r:id="rId13"/>
    <p:sldId id="303" r:id="rId14"/>
    <p:sldId id="322" r:id="rId15"/>
    <p:sldId id="323" r:id="rId16"/>
    <p:sldId id="326" r:id="rId17"/>
    <p:sldId id="305" r:id="rId18"/>
    <p:sldId id="306" r:id="rId19"/>
    <p:sldId id="325" r:id="rId20"/>
    <p:sldId id="308" r:id="rId21"/>
    <p:sldId id="309" r:id="rId22"/>
    <p:sldId id="310" r:id="rId23"/>
    <p:sldId id="316" r:id="rId24"/>
    <p:sldId id="315" r:id="rId25"/>
    <p:sldId id="314" r:id="rId26"/>
    <p:sldId id="273" r:id="rId27"/>
    <p:sldId id="266"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58" d="100"/>
          <a:sy n="58" d="100"/>
        </p:scale>
        <p:origin x="-84" y="-18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a:t>Образец заголовка</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B01E74F3-91DF-460A-8442-3C18C4049430}" type="datetimeFigureOut">
              <a:rPr lang="ru-RU" smtClean="0"/>
              <a:pPr/>
              <a:t>16.02.2018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9DC319F-8F1C-4B2E-929B-4C2125413319}" type="slidenum">
              <a:rPr lang="ru-RU" smtClean="0"/>
              <a:pPr/>
              <a:t>‹#›</a:t>
            </a:fld>
            <a:endParaRPr lang="ru-RU"/>
          </a:p>
        </p:txBody>
      </p:sp>
    </p:spTree>
    <p:extLst>
      <p:ext uri="{BB962C8B-B14F-4D97-AF65-F5344CB8AC3E}">
        <p14:creationId xmlns="" xmlns:p14="http://schemas.microsoft.com/office/powerpoint/2010/main" val="1748506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01E74F3-91DF-460A-8442-3C18C4049430}" type="datetimeFigureOut">
              <a:rPr lang="ru-RU" smtClean="0"/>
              <a:pPr/>
              <a:t>16.02.2018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9DC319F-8F1C-4B2E-929B-4C2125413319}" type="slidenum">
              <a:rPr lang="ru-RU" smtClean="0"/>
              <a:pPr/>
              <a:t>‹#›</a:t>
            </a:fld>
            <a:endParaRPr lang="ru-RU"/>
          </a:p>
        </p:txBody>
      </p:sp>
    </p:spTree>
    <p:extLst>
      <p:ext uri="{BB962C8B-B14F-4D97-AF65-F5344CB8AC3E}">
        <p14:creationId xmlns="" xmlns:p14="http://schemas.microsoft.com/office/powerpoint/2010/main" val="321190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01E74F3-91DF-460A-8442-3C18C4049430}" type="datetimeFigureOut">
              <a:rPr lang="ru-RU" smtClean="0"/>
              <a:pPr/>
              <a:t>16.02.2018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9DC319F-8F1C-4B2E-929B-4C2125413319}" type="slidenum">
              <a:rPr lang="ru-RU" smtClean="0"/>
              <a:pPr/>
              <a:t>‹#›</a:t>
            </a:fld>
            <a:endParaRPr lang="ru-RU"/>
          </a:p>
        </p:txBody>
      </p:sp>
    </p:spTree>
    <p:extLst>
      <p:ext uri="{BB962C8B-B14F-4D97-AF65-F5344CB8AC3E}">
        <p14:creationId xmlns="" xmlns:p14="http://schemas.microsoft.com/office/powerpoint/2010/main" val="1190890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01E74F3-91DF-460A-8442-3C18C4049430}" type="datetimeFigureOut">
              <a:rPr lang="ru-RU" smtClean="0"/>
              <a:pPr/>
              <a:t>16.02.2018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9DC319F-8F1C-4B2E-929B-4C2125413319}" type="slidenum">
              <a:rPr lang="ru-RU" smtClean="0"/>
              <a:pPr/>
              <a:t>‹#›</a:t>
            </a:fld>
            <a:endParaRPr lang="ru-RU"/>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339475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ru-RU"/>
              <a:t>Образец заголовка</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01E74F3-91DF-460A-8442-3C18C4049430}" type="datetimeFigureOut">
              <a:rPr lang="ru-RU" smtClean="0"/>
              <a:pPr/>
              <a:t>16.02.2018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9DC319F-8F1C-4B2E-929B-4C2125413319}" type="slidenum">
              <a:rPr lang="ru-RU" smtClean="0"/>
              <a:pPr/>
              <a:t>‹#›</a:t>
            </a:fld>
            <a:endParaRPr lang="ru-RU"/>
          </a:p>
        </p:txBody>
      </p:sp>
    </p:spTree>
    <p:extLst>
      <p:ext uri="{BB962C8B-B14F-4D97-AF65-F5344CB8AC3E}">
        <p14:creationId xmlns="" xmlns:p14="http://schemas.microsoft.com/office/powerpoint/2010/main" val="3268812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ru-RU"/>
              <a:t>Образец заголовка</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B01E74F3-91DF-460A-8442-3C18C4049430}" type="datetimeFigureOut">
              <a:rPr lang="ru-RU" smtClean="0"/>
              <a:pPr/>
              <a:t>16.02.2018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9DC319F-8F1C-4B2E-929B-4C2125413319}" type="slidenum">
              <a:rPr lang="ru-RU" smtClean="0"/>
              <a:pPr/>
              <a:t>‹#›</a:t>
            </a:fld>
            <a:endParaRPr lang="ru-RU"/>
          </a:p>
        </p:txBody>
      </p:sp>
    </p:spTree>
    <p:extLst>
      <p:ext uri="{BB962C8B-B14F-4D97-AF65-F5344CB8AC3E}">
        <p14:creationId xmlns="" xmlns:p14="http://schemas.microsoft.com/office/powerpoint/2010/main" val="2049883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B01E74F3-91DF-460A-8442-3C18C4049430}" type="datetimeFigureOut">
              <a:rPr lang="ru-RU" smtClean="0"/>
              <a:pPr/>
              <a:t>16.02.2018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9DC319F-8F1C-4B2E-929B-4C2125413319}" type="slidenum">
              <a:rPr lang="ru-RU" smtClean="0"/>
              <a:pPr/>
              <a:t>‹#›</a:t>
            </a:fld>
            <a:endParaRPr lang="ru-RU"/>
          </a:p>
        </p:txBody>
      </p:sp>
    </p:spTree>
    <p:extLst>
      <p:ext uri="{BB962C8B-B14F-4D97-AF65-F5344CB8AC3E}">
        <p14:creationId xmlns="" xmlns:p14="http://schemas.microsoft.com/office/powerpoint/2010/main" val="966748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01E74F3-91DF-460A-8442-3C18C4049430}" type="datetimeFigureOut">
              <a:rPr lang="ru-RU" smtClean="0"/>
              <a:pPr/>
              <a:t>16.02.2018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9DC319F-8F1C-4B2E-929B-4C2125413319}" type="slidenum">
              <a:rPr lang="ru-RU" smtClean="0"/>
              <a:pPr/>
              <a:t>‹#›</a:t>
            </a:fld>
            <a:endParaRPr lang="ru-RU"/>
          </a:p>
        </p:txBody>
      </p:sp>
    </p:spTree>
    <p:extLst>
      <p:ext uri="{BB962C8B-B14F-4D97-AF65-F5344CB8AC3E}">
        <p14:creationId xmlns="" xmlns:p14="http://schemas.microsoft.com/office/powerpoint/2010/main" val="1593122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01E74F3-91DF-460A-8442-3C18C4049430}" type="datetimeFigureOut">
              <a:rPr lang="ru-RU" smtClean="0"/>
              <a:pPr/>
              <a:t>16.02.2018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9DC319F-8F1C-4B2E-929B-4C2125413319}" type="slidenum">
              <a:rPr lang="ru-RU" smtClean="0"/>
              <a:pPr/>
              <a:t>‹#›</a:t>
            </a:fld>
            <a:endParaRPr lang="ru-RU"/>
          </a:p>
        </p:txBody>
      </p:sp>
    </p:spTree>
    <p:extLst>
      <p:ext uri="{BB962C8B-B14F-4D97-AF65-F5344CB8AC3E}">
        <p14:creationId xmlns="" xmlns:p14="http://schemas.microsoft.com/office/powerpoint/2010/main" val="4224150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01E74F3-91DF-460A-8442-3C18C4049430}" type="datetimeFigureOut">
              <a:rPr lang="ru-RU" smtClean="0"/>
              <a:pPr/>
              <a:t>16.02.2018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9DC319F-8F1C-4B2E-929B-4C2125413319}" type="slidenum">
              <a:rPr lang="ru-RU" smtClean="0"/>
              <a:pPr/>
              <a:t>‹#›</a:t>
            </a:fld>
            <a:endParaRPr lang="ru-RU"/>
          </a:p>
        </p:txBody>
      </p:sp>
    </p:spTree>
    <p:extLst>
      <p:ext uri="{BB962C8B-B14F-4D97-AF65-F5344CB8AC3E}">
        <p14:creationId xmlns="" xmlns:p14="http://schemas.microsoft.com/office/powerpoint/2010/main" val="2478667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a:t>Образец заголовка</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01E74F3-91DF-460A-8442-3C18C4049430}" type="datetimeFigureOut">
              <a:rPr lang="ru-RU" smtClean="0"/>
              <a:pPr/>
              <a:t>16.02.2018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9DC319F-8F1C-4B2E-929B-4C2125413319}" type="slidenum">
              <a:rPr lang="ru-RU" smtClean="0"/>
              <a:pPr/>
              <a:t>‹#›</a:t>
            </a:fld>
            <a:endParaRPr lang="ru-RU"/>
          </a:p>
        </p:txBody>
      </p:sp>
    </p:spTree>
    <p:extLst>
      <p:ext uri="{BB962C8B-B14F-4D97-AF65-F5344CB8AC3E}">
        <p14:creationId xmlns="" xmlns:p14="http://schemas.microsoft.com/office/powerpoint/2010/main" val="3464457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01E74F3-91DF-460A-8442-3C18C4049430}" type="datetimeFigureOut">
              <a:rPr lang="ru-RU" smtClean="0"/>
              <a:pPr/>
              <a:t>16.02.2018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9DC319F-8F1C-4B2E-929B-4C2125413319}" type="slidenum">
              <a:rPr lang="ru-RU" smtClean="0"/>
              <a:pPr/>
              <a:t>‹#›</a:t>
            </a:fld>
            <a:endParaRPr lang="ru-RU"/>
          </a:p>
        </p:txBody>
      </p:sp>
    </p:spTree>
    <p:extLst>
      <p:ext uri="{BB962C8B-B14F-4D97-AF65-F5344CB8AC3E}">
        <p14:creationId xmlns="" xmlns:p14="http://schemas.microsoft.com/office/powerpoint/2010/main" val="388465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20000" y="2505075"/>
            <a:ext cx="5025216"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6" name="Content Placeholder 5"/>
          <p:cNvSpPr>
            <a:spLocks noGrp="1"/>
          </p:cNvSpPr>
          <p:nvPr>
            <p:ph sz="quarter" idx="4"/>
          </p:nvPr>
        </p:nvSpPr>
        <p:spPr>
          <a:xfrm>
            <a:off x="6319840" y="2505075"/>
            <a:ext cx="503554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01E74F3-91DF-460A-8442-3C18C4049430}" type="datetimeFigureOut">
              <a:rPr lang="ru-RU" smtClean="0"/>
              <a:pPr/>
              <a:t>16.02.2018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9DC319F-8F1C-4B2E-929B-4C2125413319}" type="slidenum">
              <a:rPr lang="ru-RU" smtClean="0"/>
              <a:pPr/>
              <a:t>‹#›</a:t>
            </a:fld>
            <a:endParaRPr lang="ru-RU"/>
          </a:p>
        </p:txBody>
      </p:sp>
    </p:spTree>
    <p:extLst>
      <p:ext uri="{BB962C8B-B14F-4D97-AF65-F5344CB8AC3E}">
        <p14:creationId xmlns="" xmlns:p14="http://schemas.microsoft.com/office/powerpoint/2010/main" val="165707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01E74F3-91DF-460A-8442-3C18C4049430}" type="datetimeFigureOut">
              <a:rPr lang="ru-RU" smtClean="0"/>
              <a:pPr/>
              <a:t>16.02.2018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9DC319F-8F1C-4B2E-929B-4C2125413319}" type="slidenum">
              <a:rPr lang="ru-RU" smtClean="0"/>
              <a:pPr/>
              <a:t>‹#›</a:t>
            </a:fld>
            <a:endParaRPr lang="ru-RU"/>
          </a:p>
        </p:txBody>
      </p:sp>
    </p:spTree>
    <p:extLst>
      <p:ext uri="{BB962C8B-B14F-4D97-AF65-F5344CB8AC3E}">
        <p14:creationId xmlns="" xmlns:p14="http://schemas.microsoft.com/office/powerpoint/2010/main" val="4249947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E74F3-91DF-460A-8442-3C18C4049430}" type="datetimeFigureOut">
              <a:rPr lang="ru-RU" smtClean="0"/>
              <a:pPr/>
              <a:t>16.02.2018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9DC319F-8F1C-4B2E-929B-4C2125413319}" type="slidenum">
              <a:rPr lang="ru-RU" smtClean="0"/>
              <a:pPr/>
              <a:t>‹#›</a:t>
            </a:fld>
            <a:endParaRPr lang="ru-RU"/>
          </a:p>
        </p:txBody>
      </p:sp>
    </p:spTree>
    <p:extLst>
      <p:ext uri="{BB962C8B-B14F-4D97-AF65-F5344CB8AC3E}">
        <p14:creationId xmlns="" xmlns:p14="http://schemas.microsoft.com/office/powerpoint/2010/main" val="1529330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01E74F3-91DF-460A-8442-3C18C4049430}" type="datetimeFigureOut">
              <a:rPr lang="ru-RU" smtClean="0"/>
              <a:pPr/>
              <a:t>16.02.2018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9DC319F-8F1C-4B2E-929B-4C2125413319}" type="slidenum">
              <a:rPr lang="ru-RU" smtClean="0"/>
              <a:pPr/>
              <a:t>‹#›</a:t>
            </a:fld>
            <a:endParaRPr lang="ru-RU"/>
          </a:p>
        </p:txBody>
      </p:sp>
    </p:spTree>
    <p:extLst>
      <p:ext uri="{BB962C8B-B14F-4D97-AF65-F5344CB8AC3E}">
        <p14:creationId xmlns="" xmlns:p14="http://schemas.microsoft.com/office/powerpoint/2010/main" val="2541848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01E74F3-91DF-460A-8442-3C18C4049430}" type="datetimeFigureOut">
              <a:rPr lang="ru-RU" smtClean="0"/>
              <a:pPr/>
              <a:t>16.02.2018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9DC319F-8F1C-4B2E-929B-4C2125413319}" type="slidenum">
              <a:rPr lang="ru-RU" smtClean="0"/>
              <a:pPr/>
              <a:t>‹#›</a:t>
            </a:fld>
            <a:endParaRPr lang="ru-RU"/>
          </a:p>
        </p:txBody>
      </p:sp>
    </p:spTree>
    <p:extLst>
      <p:ext uri="{BB962C8B-B14F-4D97-AF65-F5344CB8AC3E}">
        <p14:creationId xmlns="" xmlns:p14="http://schemas.microsoft.com/office/powerpoint/2010/main" val="2675522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01E74F3-91DF-460A-8442-3C18C4049430}" type="datetimeFigureOut">
              <a:rPr lang="ru-RU" smtClean="0"/>
              <a:pPr/>
              <a:t>16.02.2018</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E9DC319F-8F1C-4B2E-929B-4C2125413319}" type="slidenum">
              <a:rPr lang="ru-RU" smtClean="0"/>
              <a:pPr/>
              <a:t>‹#›</a:t>
            </a:fld>
            <a:endParaRPr lang="ru-RU"/>
          </a:p>
        </p:txBody>
      </p:sp>
    </p:spTree>
    <p:extLst>
      <p:ext uri="{BB962C8B-B14F-4D97-AF65-F5344CB8AC3E}">
        <p14:creationId xmlns="" xmlns:p14="http://schemas.microsoft.com/office/powerpoint/2010/main" val="2461024014"/>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351584" y="1556792"/>
            <a:ext cx="7488832" cy="1656184"/>
          </a:xfrm>
          <a:prstGeom prst="rect">
            <a:avLst/>
          </a:prstGeom>
        </p:spPr>
        <p:txBody>
          <a:bodyPr vert="horz" lIns="91440" tIns="45720" rIns="91440" bIns="45720" rtlCol="0" anchor="ctr">
            <a:normAutofit/>
          </a:bodyPr>
          <a:lstStyle/>
          <a:p>
            <a:pPr algn="ctr">
              <a:spcBef>
                <a:spcPct val="0"/>
              </a:spcBef>
              <a:defRPr/>
            </a:pPr>
            <a:r>
              <a:rPr lang="ru-RU"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mj-ea"/>
                <a:cs typeface="+mj-cs"/>
              </a:rPr>
              <a:t>Тема: отзыв о походе в музей </a:t>
            </a:r>
            <a:r>
              <a:rPr lang="ru-RU"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mj-ea"/>
                <a:cs typeface="+mj-cs"/>
              </a:rPr>
              <a:t> </a:t>
            </a:r>
            <a:r>
              <a:rPr lang="ru-RU" sz="4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mj-ea"/>
                <a:cs typeface="+mj-cs"/>
              </a:rPr>
              <a:t>СПбГУТ</a:t>
            </a:r>
            <a:endParaRPr lang="ru-RU"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a typeface="+mj-ea"/>
              <a:cs typeface="+mj-cs"/>
            </a:endParaRPr>
          </a:p>
        </p:txBody>
      </p:sp>
      <p:sp>
        <p:nvSpPr>
          <p:cNvPr id="5" name="Прямоугольник 4"/>
          <p:cNvSpPr/>
          <p:nvPr/>
        </p:nvSpPr>
        <p:spPr>
          <a:xfrm>
            <a:off x="0" y="45721"/>
            <a:ext cx="1903085" cy="461665"/>
          </a:xfrm>
          <a:prstGeom prst="rect">
            <a:avLst/>
          </a:prstGeom>
        </p:spPr>
        <p:txBody>
          <a:bodyPr wrap="none">
            <a:spAutoFit/>
          </a:bodyPr>
          <a:lstStyle/>
          <a:p>
            <a:pPr lvl="0">
              <a:defRPr sz="1800">
                <a:solidFill>
                  <a:srgbClr val="000000"/>
                </a:solidFill>
                <a:effectLst/>
              </a:defRPr>
            </a:pPr>
            <a:r>
              <a:rPr lang="ru-RU" sz="2400" b="1" dirty="0">
                <a:solidFill>
                  <a:srgbClr val="FFFFFF"/>
                </a:solidFill>
                <a:latin typeface="Times New Roman Bold"/>
                <a:ea typeface="Times New Roman Bold"/>
                <a:cs typeface="Times New Roman Bold"/>
                <a:sym typeface="Times New Roman Bold"/>
              </a:rPr>
              <a:t>СПб </a:t>
            </a:r>
            <a:r>
              <a:rPr lang="ru-RU" sz="2400" b="1" dirty="0">
                <a:solidFill>
                  <a:srgbClr val="FFC000"/>
                </a:solidFill>
                <a:latin typeface="Times New Roman Bold"/>
                <a:ea typeface="Times New Roman Bold"/>
                <a:cs typeface="Times New Roman Bold"/>
                <a:sym typeface="Times New Roman Bold"/>
              </a:rPr>
              <a:t>ГУТ </a:t>
            </a:r>
            <a:r>
              <a:rPr lang="ru-RU" sz="2400" b="1" dirty="0">
                <a:solidFill>
                  <a:srgbClr val="FFC000"/>
                </a:solidFill>
                <a:latin typeface="Arial Black"/>
                <a:ea typeface="Arial Black"/>
                <a:cs typeface="Arial Black"/>
                <a:sym typeface="Arial Black"/>
              </a:rPr>
              <a:t>)))</a:t>
            </a:r>
          </a:p>
        </p:txBody>
      </p:sp>
      <p:sp>
        <p:nvSpPr>
          <p:cNvPr id="6" name="Прямоугольник 5"/>
          <p:cNvSpPr/>
          <p:nvPr/>
        </p:nvSpPr>
        <p:spPr>
          <a:xfrm>
            <a:off x="3810000" y="30481"/>
            <a:ext cx="5242525" cy="461665"/>
          </a:xfrm>
          <a:prstGeom prst="rect">
            <a:avLst/>
          </a:prstGeom>
        </p:spPr>
        <p:txBody>
          <a:bodyPr wrap="none">
            <a:spAutoFit/>
          </a:bodyPr>
          <a:lstStyle/>
          <a:p>
            <a:r>
              <a:rPr lang="ru-RU" sz="2400" b="1" dirty="0">
                <a:solidFill>
                  <a:srgbClr val="F8F565"/>
                </a:solidFill>
                <a:effectLst>
                  <a:outerShdw blurRad="21336" dist="16002" dir="5400000" rotWithShape="0">
                    <a:srgbClr val="000000"/>
                  </a:outerShdw>
                </a:effectLst>
                <a:latin typeface="+mj-lt"/>
                <a:ea typeface="Marker Felt"/>
                <a:cs typeface="Marker Felt"/>
                <a:sym typeface="Marker Felt"/>
              </a:rPr>
              <a:t>Кафедра истории и </a:t>
            </a:r>
            <a:r>
              <a:rPr lang="ru-RU" sz="2400" b="1" dirty="0" err="1">
                <a:solidFill>
                  <a:srgbClr val="F8F565"/>
                </a:solidFill>
                <a:effectLst>
                  <a:outerShdw blurRad="21336" dist="16002" dir="5400000" rotWithShape="0">
                    <a:srgbClr val="000000"/>
                  </a:outerShdw>
                </a:effectLst>
                <a:latin typeface="+mj-lt"/>
                <a:ea typeface="Marker Felt"/>
                <a:cs typeface="Marker Felt"/>
                <a:sym typeface="Marker Felt"/>
              </a:rPr>
              <a:t>регионоведения</a:t>
            </a:r>
            <a:r>
              <a:rPr lang="ru-RU" sz="2400" b="1" dirty="0">
                <a:ln w="12700">
                  <a:solidFill>
                    <a:schemeClr val="accent1"/>
                  </a:solidFill>
                  <a:prstDash val="solid"/>
                </a:ln>
                <a:solidFill>
                  <a:srgbClr val="F8F565"/>
                </a:solidFill>
                <a:effectLst>
                  <a:outerShdw dist="38100" dir="2640000" algn="bl" rotWithShape="0">
                    <a:schemeClr val="accent1"/>
                  </a:outerShdw>
                </a:effectLst>
                <a:latin typeface="+mj-lt"/>
                <a:ea typeface="Calibri" panose="020F0502020204030204" pitchFamily="34" charset="0"/>
                <a:cs typeface="Times New Roman" panose="02020603050405020304" pitchFamily="18" charset="0"/>
              </a:rPr>
              <a:t> </a:t>
            </a:r>
            <a:endParaRPr lang="ru-RU" sz="2400" b="1" dirty="0">
              <a:ln w="12700">
                <a:solidFill>
                  <a:schemeClr val="accent1"/>
                </a:solidFill>
                <a:prstDash val="solid"/>
              </a:ln>
              <a:solidFill>
                <a:srgbClr val="F8F565"/>
              </a:solidFill>
              <a:effectLst>
                <a:outerShdw dist="38100" dir="2640000" algn="bl" rotWithShape="0">
                  <a:schemeClr val="accent1"/>
                </a:outerShdw>
              </a:effectLst>
              <a:latin typeface="+mj-lt"/>
            </a:endParaRPr>
          </a:p>
        </p:txBody>
      </p:sp>
      <p:pic>
        <p:nvPicPr>
          <p:cNvPr id="7" name="Picture 4" descr="http://www.gf-sut.ru/img/gflogo.png"/>
          <p:cNvPicPr>
            <a:picLocks noChangeAspect="1" noChangeArrowheads="1"/>
          </p:cNvPicPr>
          <p:nvPr/>
        </p:nvPicPr>
        <p:blipFill>
          <a:blip r:embed="rId2" cstate="print"/>
          <a:srcRect/>
          <a:stretch>
            <a:fillRect/>
          </a:stretch>
        </p:blipFill>
        <p:spPr bwMode="auto">
          <a:xfrm>
            <a:off x="11192854" y="97876"/>
            <a:ext cx="785786" cy="727580"/>
          </a:xfrm>
          <a:prstGeom prst="rect">
            <a:avLst/>
          </a:prstGeom>
          <a:noFill/>
          <a:ln w="9525">
            <a:noFill/>
            <a:miter lim="800000"/>
            <a:headEnd/>
            <a:tailEnd/>
          </a:ln>
        </p:spPr>
      </p:pic>
      <p:sp>
        <p:nvSpPr>
          <p:cNvPr id="8" name="Прямоугольник 7"/>
          <p:cNvSpPr/>
          <p:nvPr/>
        </p:nvSpPr>
        <p:spPr>
          <a:xfrm>
            <a:off x="3450377" y="594930"/>
            <a:ext cx="5857916" cy="523220"/>
          </a:xfrm>
          <a:prstGeom prst="rect">
            <a:avLst/>
          </a:prstGeom>
        </p:spPr>
        <p:txBody>
          <a:bodyPr wrap="square">
            <a:spAutoFit/>
          </a:bodyPr>
          <a:lstStyle/>
          <a:p>
            <a:pPr algn="ctr"/>
            <a:r>
              <a:rPr lang="ru-RU" sz="2800" b="1" dirty="0">
                <a:latin typeface="+mj-lt"/>
              </a:rPr>
              <a:t>Дисциплина:</a:t>
            </a:r>
            <a:r>
              <a:rPr lang="en-US" sz="2800" b="1" dirty="0">
                <a:latin typeface="+mj-lt"/>
              </a:rPr>
              <a:t> </a:t>
            </a:r>
            <a:r>
              <a:rPr lang="ru-RU" sz="2800" b="1" dirty="0" smtClean="0">
                <a:latin typeface="+mj-lt"/>
              </a:rPr>
              <a:t>История </a:t>
            </a:r>
            <a:r>
              <a:rPr lang="ru-RU" sz="2800" b="1" dirty="0">
                <a:latin typeface="+mj-lt"/>
              </a:rPr>
              <a:t>связи</a:t>
            </a:r>
          </a:p>
        </p:txBody>
      </p:sp>
      <p:sp>
        <p:nvSpPr>
          <p:cNvPr id="9" name="Прямоугольник 8"/>
          <p:cNvSpPr/>
          <p:nvPr/>
        </p:nvSpPr>
        <p:spPr>
          <a:xfrm>
            <a:off x="3810000" y="5733090"/>
            <a:ext cx="4572000" cy="830997"/>
          </a:xfrm>
          <a:prstGeom prst="rect">
            <a:avLst/>
          </a:prstGeom>
        </p:spPr>
        <p:txBody>
          <a:bodyPr wrap="square">
            <a:spAutoFit/>
          </a:bodyPr>
          <a:lstStyle/>
          <a:p>
            <a:pPr algn="ctr"/>
            <a:r>
              <a:rPr lang="ru-RU" sz="2400" b="1" dirty="0">
                <a:solidFill>
                  <a:schemeClr val="accent2">
                    <a:lumMod val="75000"/>
                  </a:schemeClr>
                </a:solidFill>
              </a:rPr>
              <a:t>Санкт-Петербург</a:t>
            </a:r>
          </a:p>
          <a:p>
            <a:pPr algn="ctr"/>
            <a:r>
              <a:rPr lang="ru-RU" sz="2400" b="1" dirty="0">
                <a:solidFill>
                  <a:schemeClr val="accent2">
                    <a:lumMod val="75000"/>
                  </a:schemeClr>
                </a:solidFill>
              </a:rPr>
              <a:t>2017</a:t>
            </a:r>
            <a:r>
              <a:rPr lang="ru-RU" sz="2400" b="1" dirty="0" smtClean="0">
                <a:solidFill>
                  <a:schemeClr val="accent2">
                    <a:lumMod val="75000"/>
                  </a:schemeClr>
                </a:solidFill>
              </a:rPr>
              <a:t>, 20 сентября, 15.00</a:t>
            </a:r>
            <a:endParaRPr lang="ru-RU" sz="2400" b="1" dirty="0">
              <a:solidFill>
                <a:schemeClr val="accent2">
                  <a:lumMod val="75000"/>
                </a:schemeClr>
              </a:solidFill>
            </a:endParaRPr>
          </a:p>
        </p:txBody>
      </p:sp>
      <p:sp>
        <p:nvSpPr>
          <p:cNvPr id="10" name="Прямоугольник 9"/>
          <p:cNvSpPr/>
          <p:nvPr/>
        </p:nvSpPr>
        <p:spPr>
          <a:xfrm>
            <a:off x="7346165" y="3741431"/>
            <a:ext cx="4845835" cy="1200329"/>
          </a:xfrm>
          <a:prstGeom prst="rect">
            <a:avLst/>
          </a:prstGeom>
        </p:spPr>
        <p:txBody>
          <a:bodyPr wrap="square">
            <a:spAutoFit/>
          </a:bodyPr>
          <a:lstStyle/>
          <a:p>
            <a:r>
              <a:rPr lang="ru-RU" sz="2400" b="1" dirty="0"/>
              <a:t>Группа:ИКТС-71</a:t>
            </a:r>
            <a:endParaRPr lang="en-US" sz="2400" b="1" dirty="0"/>
          </a:p>
          <a:p>
            <a:r>
              <a:rPr lang="ru-RU" sz="2400" b="1" err="1"/>
              <a:t>Староста</a:t>
            </a:r>
            <a:r>
              <a:rPr lang="ru-RU" sz="2400" b="1"/>
              <a:t>: Круглов </a:t>
            </a:r>
            <a:r>
              <a:rPr lang="ru-RU" sz="2400" b="1" dirty="0"/>
              <a:t>Никита</a:t>
            </a:r>
          </a:p>
          <a:p>
            <a:r>
              <a:rPr lang="ru-RU" sz="2400" b="1" dirty="0"/>
              <a:t>Преподаватель: Комиссарова Т.С.</a:t>
            </a:r>
          </a:p>
        </p:txBody>
      </p:sp>
    </p:spTree>
    <p:extLst>
      <p:ext uri="{BB962C8B-B14F-4D97-AF65-F5344CB8AC3E}">
        <p14:creationId xmlns="" xmlns:p14="http://schemas.microsoft.com/office/powerpoint/2010/main" val="3405245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0744E38-00F0-40C2-9298-9A265259A299}"/>
              </a:ext>
            </a:extLst>
          </p:cNvPr>
          <p:cNvSpPr>
            <a:spLocks noGrp="1"/>
          </p:cNvSpPr>
          <p:nvPr>
            <p:ph type="title"/>
          </p:nvPr>
        </p:nvSpPr>
        <p:spPr/>
        <p:txBody>
          <a:bodyPr>
            <a:normAutofit/>
          </a:bodyPr>
          <a:lstStyle/>
          <a:p>
            <a:r>
              <a:rPr lang="ru-RU" sz="4400" dirty="0"/>
              <a:t>Калинина Полина</a:t>
            </a:r>
          </a:p>
        </p:txBody>
      </p:sp>
      <p:pic>
        <p:nvPicPr>
          <p:cNvPr id="6" name="Объект 5">
            <a:extLst>
              <a:ext uri="{FF2B5EF4-FFF2-40B4-BE49-F238E27FC236}">
                <a16:creationId xmlns="" xmlns:a16="http://schemas.microsoft.com/office/drawing/2014/main" id="{530FDFB7-1940-4C51-9102-8A9185DFE07C}"/>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441679" y="987425"/>
            <a:ext cx="3655218" cy="4873625"/>
          </a:xfrm>
        </p:spPr>
      </p:pic>
      <p:sp>
        <p:nvSpPr>
          <p:cNvPr id="4" name="Текст 3">
            <a:extLst>
              <a:ext uri="{FF2B5EF4-FFF2-40B4-BE49-F238E27FC236}">
                <a16:creationId xmlns="" xmlns:a16="http://schemas.microsoft.com/office/drawing/2014/main" id="{4ED3B1EF-9D5F-4FF6-8C6F-3C8CDFA1142D}"/>
              </a:ext>
            </a:extLst>
          </p:cNvPr>
          <p:cNvSpPr>
            <a:spLocks noGrp="1"/>
          </p:cNvSpPr>
          <p:nvPr>
            <p:ph type="body" sz="half" idx="2"/>
          </p:nvPr>
        </p:nvSpPr>
        <p:spPr>
          <a:xfrm>
            <a:off x="411662" y="2044521"/>
            <a:ext cx="4920192" cy="3811588"/>
          </a:xfrm>
        </p:spPr>
        <p:txBody>
          <a:bodyPr>
            <a:normAutofit/>
          </a:bodyPr>
          <a:lstStyle/>
          <a:p>
            <a:r>
              <a:rPr lang="ru-RU" sz="2400" b="1" dirty="0"/>
              <a:t>Музей </a:t>
            </a:r>
            <a:r>
              <a:rPr lang="ru-RU" sz="2400" b="1" dirty="0" smtClean="0"/>
              <a:t>СПБГУТ </a:t>
            </a:r>
            <a:r>
              <a:rPr lang="ru-RU" sz="2400" b="1" dirty="0"/>
              <a:t>привлёк мое внимание своим богатством и ценностью накопленных экспонатов. Очень понравился экскурсовод ,потому что объяснял все на понятном языке</a:t>
            </a:r>
            <a:r>
              <a:rPr lang="ru-RU" sz="2400" b="1" dirty="0" smtClean="0"/>
              <a:t>, а не </a:t>
            </a:r>
            <a:r>
              <a:rPr lang="ru-RU" sz="2400" b="1" dirty="0"/>
              <a:t>заученными и сложными фразами</a:t>
            </a:r>
            <a:r>
              <a:rPr lang="ru-RU" sz="2400" b="1" dirty="0" smtClean="0"/>
              <a:t>. Посещение </a:t>
            </a:r>
            <a:r>
              <a:rPr lang="ru-RU" sz="2400" b="1" dirty="0"/>
              <a:t>музея было интересным и полезным для будущей работы</a:t>
            </a:r>
          </a:p>
        </p:txBody>
      </p:sp>
    </p:spTree>
    <p:extLst>
      <p:ext uri="{BB962C8B-B14F-4D97-AF65-F5344CB8AC3E}">
        <p14:creationId xmlns="" xmlns:p14="http://schemas.microsoft.com/office/powerpoint/2010/main" val="3826607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4D881DF-99C2-4043-9737-3C56E3938A10}"/>
              </a:ext>
            </a:extLst>
          </p:cNvPr>
          <p:cNvSpPr>
            <a:spLocks noGrp="1"/>
          </p:cNvSpPr>
          <p:nvPr>
            <p:ph type="title"/>
          </p:nvPr>
        </p:nvSpPr>
        <p:spPr>
          <a:xfrm>
            <a:off x="723878" y="0"/>
            <a:ext cx="3932237" cy="1600200"/>
          </a:xfrm>
        </p:spPr>
        <p:txBody>
          <a:bodyPr>
            <a:normAutofit/>
          </a:bodyPr>
          <a:lstStyle/>
          <a:p>
            <a:r>
              <a:rPr lang="ru-RU" sz="4400" dirty="0"/>
              <a:t>Картун Виктория</a:t>
            </a:r>
          </a:p>
        </p:txBody>
      </p:sp>
      <p:pic>
        <p:nvPicPr>
          <p:cNvPr id="6" name="Рисунок 5">
            <a:extLst>
              <a:ext uri="{FF2B5EF4-FFF2-40B4-BE49-F238E27FC236}">
                <a16:creationId xmlns="" xmlns:a16="http://schemas.microsoft.com/office/drawing/2014/main" id="{C3B369B8-D774-4A39-A96F-11723E35F324}"/>
              </a:ext>
            </a:extLst>
          </p:cNvPr>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l="2508" r="2508"/>
          <a:stretch>
            <a:fillRect/>
          </a:stretch>
        </p:blipFill>
        <p:spPr>
          <a:xfrm>
            <a:off x="6019800" y="601059"/>
            <a:ext cx="6172200" cy="4873625"/>
          </a:xfrm>
        </p:spPr>
      </p:pic>
      <p:sp>
        <p:nvSpPr>
          <p:cNvPr id="4" name="Текст 3">
            <a:extLst>
              <a:ext uri="{FF2B5EF4-FFF2-40B4-BE49-F238E27FC236}">
                <a16:creationId xmlns="" xmlns:a16="http://schemas.microsoft.com/office/drawing/2014/main" id="{4DA53619-2A13-4D68-AE22-20482CCAE9AB}"/>
              </a:ext>
            </a:extLst>
          </p:cNvPr>
          <p:cNvSpPr>
            <a:spLocks noGrp="1"/>
          </p:cNvSpPr>
          <p:nvPr>
            <p:ph type="body" sz="half" idx="2"/>
          </p:nvPr>
        </p:nvSpPr>
        <p:spPr>
          <a:xfrm>
            <a:off x="0" y="1426335"/>
            <a:ext cx="6993228" cy="3811588"/>
          </a:xfrm>
        </p:spPr>
        <p:txBody>
          <a:bodyPr>
            <a:noAutofit/>
          </a:bodyPr>
          <a:lstStyle/>
          <a:p>
            <a:r>
              <a:rPr lang="ru-RU" sz="2400" b="1" dirty="0"/>
              <a:t>Была под впечатлением от похода в Музей СПБГУТ. С такими успехами в техническом прогрессе смотреть на старые мобильные телефоны, радио и телевидение весьма интересно. Печатные машинки, магнитофоны и диски - ничего подобного уже не встретить в повседневном людском обиходе. </a:t>
            </a:r>
            <a:r>
              <a:rPr lang="ru-RU" sz="2400" b="1" dirty="0" smtClean="0"/>
              <a:t>Можно</a:t>
            </a:r>
            <a:r>
              <a:rPr lang="ru-RU" sz="2400" b="1" dirty="0"/>
              <a:t>, конечно, посмотреть все это в интернете, прочитать информацию, но ведь намного лучше видеть это все своими глазами, иметь возможность рассмотреть со всех сторон, возможно даже потрогать. Это был увлекательный опыт, благодарна Музею СПБГУТ за возможность получать новые знания таким интересным путем.</a:t>
            </a:r>
          </a:p>
        </p:txBody>
      </p:sp>
    </p:spTree>
    <p:extLst>
      <p:ext uri="{BB962C8B-B14F-4D97-AF65-F5344CB8AC3E}">
        <p14:creationId xmlns="" xmlns:p14="http://schemas.microsoft.com/office/powerpoint/2010/main" val="80357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5C4366B-E6C7-4D98-AF67-79008BCCE901}"/>
              </a:ext>
            </a:extLst>
          </p:cNvPr>
          <p:cNvSpPr>
            <a:spLocks noGrp="1"/>
          </p:cNvSpPr>
          <p:nvPr>
            <p:ph type="title"/>
          </p:nvPr>
        </p:nvSpPr>
        <p:spPr/>
        <p:txBody>
          <a:bodyPr>
            <a:normAutofit/>
          </a:bodyPr>
          <a:lstStyle/>
          <a:p>
            <a:r>
              <a:rPr lang="ru-RU" sz="4400" dirty="0"/>
              <a:t>Круглов Никита</a:t>
            </a:r>
          </a:p>
        </p:txBody>
      </p:sp>
      <p:pic>
        <p:nvPicPr>
          <p:cNvPr id="6" name="Рисунок 5">
            <a:extLst>
              <a:ext uri="{FF2B5EF4-FFF2-40B4-BE49-F238E27FC236}">
                <a16:creationId xmlns="" xmlns:a16="http://schemas.microsoft.com/office/drawing/2014/main" id="{D9D0C9D0-C71A-4563-B136-3901C7C257C9}"/>
              </a:ext>
            </a:extLst>
          </p:cNvPr>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l="2508" r="2508"/>
          <a:stretch>
            <a:fillRect/>
          </a:stretch>
        </p:blipFill>
        <p:spPr/>
      </p:pic>
      <p:sp>
        <p:nvSpPr>
          <p:cNvPr id="4" name="Текст 3">
            <a:extLst>
              <a:ext uri="{FF2B5EF4-FFF2-40B4-BE49-F238E27FC236}">
                <a16:creationId xmlns="" xmlns:a16="http://schemas.microsoft.com/office/drawing/2014/main" id="{FCBA973F-A093-463E-941C-7898A052D5A8}"/>
              </a:ext>
            </a:extLst>
          </p:cNvPr>
          <p:cNvSpPr>
            <a:spLocks noGrp="1"/>
          </p:cNvSpPr>
          <p:nvPr>
            <p:ph type="body" sz="half" idx="2"/>
          </p:nvPr>
        </p:nvSpPr>
        <p:spPr>
          <a:xfrm>
            <a:off x="193183" y="2057400"/>
            <a:ext cx="4984123" cy="3811588"/>
          </a:xfrm>
        </p:spPr>
        <p:txBody>
          <a:bodyPr>
            <a:normAutofit lnSpcReduction="10000"/>
          </a:bodyPr>
          <a:lstStyle/>
          <a:p>
            <a:r>
              <a:rPr lang="ru-RU" sz="2000" b="1" dirty="0"/>
              <a:t>Я был очень впечатлён походом в музей нашего университета </a:t>
            </a:r>
            <a:r>
              <a:rPr lang="ru-RU" sz="2000" b="1" dirty="0" err="1" smtClean="0"/>
              <a:t>СПбГУТ</a:t>
            </a:r>
            <a:r>
              <a:rPr lang="ru-RU" sz="2000" b="1" dirty="0" smtClean="0"/>
              <a:t>. </a:t>
            </a:r>
            <a:r>
              <a:rPr lang="ru-RU" sz="2000" b="1" dirty="0"/>
              <a:t>Мои эмоции зашкаливает от разных исторических экспонатов , особенно мне понравились </a:t>
            </a:r>
            <a:r>
              <a:rPr lang="ru-RU" sz="2000" b="1" dirty="0" smtClean="0"/>
              <a:t>исторические </a:t>
            </a:r>
            <a:r>
              <a:rPr lang="ru-RU" sz="2000" b="1" dirty="0"/>
              <a:t>телевизоры и аппараты азбуки М</a:t>
            </a:r>
            <a:r>
              <a:rPr lang="ru-RU" sz="2000" b="1" dirty="0" smtClean="0"/>
              <a:t>орзе</a:t>
            </a:r>
            <a:r>
              <a:rPr lang="ru-RU" sz="2000" b="1" dirty="0"/>
              <a:t>. Ведь в этом </a:t>
            </a:r>
            <a:r>
              <a:rPr lang="ru-RU" sz="2000" b="1" dirty="0" smtClean="0"/>
              <a:t>музее </a:t>
            </a:r>
            <a:r>
              <a:rPr lang="ru-RU" sz="2000" b="1" dirty="0"/>
              <a:t>стоят эксклюзивные аппараты. </a:t>
            </a:r>
            <a:r>
              <a:rPr lang="ru-RU" sz="2000" b="1" dirty="0" smtClean="0"/>
              <a:t>Ну, </a:t>
            </a:r>
            <a:r>
              <a:rPr lang="ru-RU" sz="2000" b="1" dirty="0"/>
              <a:t>к </a:t>
            </a:r>
            <a:r>
              <a:rPr lang="ru-RU" sz="2000" b="1" dirty="0" smtClean="0"/>
              <a:t>примеру, </a:t>
            </a:r>
            <a:r>
              <a:rPr lang="ru-RU" sz="2000" b="1" dirty="0"/>
              <a:t>мне больше всех понравился маленький телевизор </a:t>
            </a:r>
            <a:r>
              <a:rPr lang="ru-RU" sz="2000" b="1" dirty="0" smtClean="0"/>
              <a:t>,отображающий </a:t>
            </a:r>
            <a:r>
              <a:rPr lang="ru-RU" sz="2000" b="1" dirty="0"/>
              <a:t>на большом экране разные изображения. Мне было приятно там </a:t>
            </a:r>
            <a:r>
              <a:rPr lang="ru-RU" sz="2000" b="1" dirty="0" smtClean="0"/>
              <a:t>побывать, </a:t>
            </a:r>
            <a:r>
              <a:rPr lang="ru-RU" sz="2000" b="1" dirty="0"/>
              <a:t>и я хотел бы сходить в музей ещё много раз.</a:t>
            </a:r>
          </a:p>
          <a:p>
            <a:r>
              <a:rPr lang="ru-RU" dirty="0"/>
              <a:t/>
            </a:r>
            <a:br>
              <a:rPr lang="ru-RU" dirty="0"/>
            </a:br>
            <a:endParaRPr lang="ru-RU" dirty="0"/>
          </a:p>
        </p:txBody>
      </p:sp>
    </p:spTree>
    <p:extLst>
      <p:ext uri="{BB962C8B-B14F-4D97-AF65-F5344CB8AC3E}">
        <p14:creationId xmlns="" xmlns:p14="http://schemas.microsoft.com/office/powerpoint/2010/main" val="1949340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EE734B3-BFBD-4BC9-B400-0B9DB0D4C206}"/>
              </a:ext>
            </a:extLst>
          </p:cNvPr>
          <p:cNvSpPr>
            <a:spLocks noGrp="1"/>
          </p:cNvSpPr>
          <p:nvPr>
            <p:ph type="title"/>
          </p:nvPr>
        </p:nvSpPr>
        <p:spPr/>
        <p:txBody>
          <a:bodyPr>
            <a:normAutofit/>
          </a:bodyPr>
          <a:lstStyle/>
          <a:p>
            <a:r>
              <a:rPr lang="ru-RU" sz="4400" dirty="0"/>
              <a:t>Куклина Ангелина</a:t>
            </a:r>
          </a:p>
        </p:txBody>
      </p:sp>
      <p:sp>
        <p:nvSpPr>
          <p:cNvPr id="4" name="Текст 3">
            <a:extLst>
              <a:ext uri="{FF2B5EF4-FFF2-40B4-BE49-F238E27FC236}">
                <a16:creationId xmlns="" xmlns:a16="http://schemas.microsoft.com/office/drawing/2014/main" id="{0EB9C9FC-BCB9-444B-AE97-708D812FBC81}"/>
              </a:ext>
            </a:extLst>
          </p:cNvPr>
          <p:cNvSpPr>
            <a:spLocks noGrp="1"/>
          </p:cNvSpPr>
          <p:nvPr>
            <p:ph type="body" sz="half" idx="2"/>
          </p:nvPr>
        </p:nvSpPr>
        <p:spPr>
          <a:xfrm>
            <a:off x="0" y="2057400"/>
            <a:ext cx="4772025" cy="3811588"/>
          </a:xfrm>
        </p:spPr>
        <p:txBody>
          <a:bodyPr>
            <a:normAutofit/>
          </a:bodyPr>
          <a:lstStyle/>
          <a:p>
            <a:r>
              <a:rPr lang="ru-RU" sz="2000" b="1" dirty="0"/>
              <a:t>В прошлом месяце мы с </a:t>
            </a:r>
            <a:r>
              <a:rPr lang="ru-RU" sz="2000" b="1" dirty="0" err="1"/>
              <a:t>одногруппниками</a:t>
            </a:r>
            <a:r>
              <a:rPr lang="ru-RU" sz="2000" b="1" dirty="0"/>
              <a:t> </a:t>
            </a:r>
            <a:r>
              <a:rPr lang="ru-RU" sz="2000" b="1" dirty="0" smtClean="0"/>
              <a:t> были в Музее  в </a:t>
            </a:r>
            <a:r>
              <a:rPr lang="ru-RU" sz="2000" b="1" dirty="0" err="1" smtClean="0"/>
              <a:t>СПбГУТ</a:t>
            </a:r>
            <a:r>
              <a:rPr lang="ru-RU" sz="2000" b="1" dirty="0"/>
              <a:t>. Из огромного количества экспонатов меня больше всех впечатлил телевизор с оптико- механическим развертывающим устройством-диском </a:t>
            </a:r>
            <a:r>
              <a:rPr lang="ru-RU" sz="2000" b="1" dirty="0" err="1"/>
              <a:t>Нипкова</a:t>
            </a:r>
            <a:r>
              <a:rPr lang="ru-RU" sz="2000" b="1" dirty="0"/>
              <a:t> на 30 отверстий 1935г. Это устройство сильно отличается от нашего представления о телевизорах. За такой короткий промежуток времени наука шагнула далеко вперед, и очень приятно осознавать, что ты можешь </a:t>
            </a:r>
            <a:r>
              <a:rPr lang="ru-RU" sz="2000" b="1" dirty="0" smtClean="0"/>
              <a:t>увидеть, </a:t>
            </a:r>
            <a:r>
              <a:rPr lang="ru-RU" sz="2000" b="1" dirty="0"/>
              <a:t>с чего все начиналось.</a:t>
            </a:r>
          </a:p>
        </p:txBody>
      </p:sp>
      <p:pic>
        <p:nvPicPr>
          <p:cNvPr id="10" name="Рисунок 9">
            <a:extLst>
              <a:ext uri="{FF2B5EF4-FFF2-40B4-BE49-F238E27FC236}">
                <a16:creationId xmlns="" xmlns:a16="http://schemas.microsoft.com/office/drawing/2014/main" id="{E495CC12-4CF7-47F7-8BC7-E65F462213A4}"/>
              </a:ext>
            </a:extLst>
          </p:cNvPr>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t="20390" b="20390"/>
          <a:stretch>
            <a:fillRect/>
          </a:stretch>
        </p:blipFill>
        <p:spPr/>
      </p:pic>
    </p:spTree>
    <p:extLst>
      <p:ext uri="{BB962C8B-B14F-4D97-AF65-F5344CB8AC3E}">
        <p14:creationId xmlns="" xmlns:p14="http://schemas.microsoft.com/office/powerpoint/2010/main" val="2580067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032D9A4-994E-49DF-9E34-CBA7FE54D406}"/>
              </a:ext>
            </a:extLst>
          </p:cNvPr>
          <p:cNvSpPr>
            <a:spLocks noGrp="1"/>
          </p:cNvSpPr>
          <p:nvPr>
            <p:ph type="title"/>
          </p:nvPr>
        </p:nvSpPr>
        <p:spPr/>
        <p:txBody>
          <a:bodyPr>
            <a:normAutofit/>
          </a:bodyPr>
          <a:lstStyle/>
          <a:p>
            <a:r>
              <a:rPr lang="ru-RU" sz="4400" dirty="0"/>
              <a:t>Курилович Арина</a:t>
            </a:r>
          </a:p>
        </p:txBody>
      </p:sp>
      <p:sp>
        <p:nvSpPr>
          <p:cNvPr id="4" name="Текст 3">
            <a:extLst>
              <a:ext uri="{FF2B5EF4-FFF2-40B4-BE49-F238E27FC236}">
                <a16:creationId xmlns="" xmlns:a16="http://schemas.microsoft.com/office/drawing/2014/main" id="{A374EBD8-5ED4-4072-BDAC-941B548059DC}"/>
              </a:ext>
            </a:extLst>
          </p:cNvPr>
          <p:cNvSpPr>
            <a:spLocks noGrp="1"/>
          </p:cNvSpPr>
          <p:nvPr>
            <p:ph type="body" sz="half" idx="2"/>
          </p:nvPr>
        </p:nvSpPr>
        <p:spPr>
          <a:xfrm>
            <a:off x="566670" y="2057400"/>
            <a:ext cx="5589431" cy="3811588"/>
          </a:xfrm>
        </p:spPr>
        <p:txBody>
          <a:bodyPr>
            <a:noAutofit/>
          </a:bodyPr>
          <a:lstStyle/>
          <a:p>
            <a:r>
              <a:rPr lang="ru-RU" sz="2000" b="1" dirty="0"/>
              <a:t>Недавно наша группа ИКТС-71 посетила музей </a:t>
            </a:r>
            <a:r>
              <a:rPr lang="ru-RU" sz="2000" b="1" dirty="0" err="1" smtClean="0"/>
              <a:t>СПбГУТ</a:t>
            </a:r>
            <a:r>
              <a:rPr lang="ru-RU" sz="2000" b="1" dirty="0" smtClean="0"/>
              <a:t>.  Нас </a:t>
            </a:r>
            <a:r>
              <a:rPr lang="ru-RU" sz="2000" b="1" dirty="0"/>
              <a:t>встретила директор музея Сабина </a:t>
            </a:r>
            <a:r>
              <a:rPr lang="ru-RU" sz="2000" b="1" dirty="0" err="1"/>
              <a:t>Владимировна.С</a:t>
            </a:r>
            <a:r>
              <a:rPr lang="ru-RU" sz="2000" b="1" dirty="0"/>
              <a:t> самых первых слов её рассказ приковал все мои мысли. Когда я слушала историю телефона, меня поразил тот факт, что телефонистами могли быть только женщины, т.к. они более усидчивы и терпимы к столь монотонной работе</a:t>
            </a:r>
            <a:r>
              <a:rPr lang="ru-RU" sz="2000" b="1" dirty="0" smtClean="0"/>
              <a:t>. На </a:t>
            </a:r>
            <a:r>
              <a:rPr lang="ru-RU" sz="2000" b="1" dirty="0"/>
              <a:t>протяжении всей экскурсии было интересно и не скучно</a:t>
            </a:r>
            <a:r>
              <a:rPr lang="ru-RU" sz="2000" b="1" dirty="0" smtClean="0"/>
              <a:t>, как </a:t>
            </a:r>
            <a:r>
              <a:rPr lang="ru-RU" sz="2000" b="1" dirty="0"/>
              <a:t>зачастую бывает в </a:t>
            </a:r>
            <a:r>
              <a:rPr lang="ru-RU" sz="2000" b="1" dirty="0" err="1"/>
              <a:t>музеях.В</a:t>
            </a:r>
            <a:r>
              <a:rPr lang="ru-RU" sz="2000" b="1" dirty="0"/>
              <a:t> общем, посещение музея оставило массу положительных эмоций и было очень познавательным.</a:t>
            </a:r>
          </a:p>
        </p:txBody>
      </p:sp>
      <p:pic>
        <p:nvPicPr>
          <p:cNvPr id="10" name="Объект 9">
            <a:extLst>
              <a:ext uri="{FF2B5EF4-FFF2-40B4-BE49-F238E27FC236}">
                <a16:creationId xmlns="" xmlns:a16="http://schemas.microsoft.com/office/drawing/2014/main" id="{963DEB80-EC2B-4381-BB5A-81C7B7A0210E}"/>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752493" y="1121972"/>
            <a:ext cx="3432516" cy="4873625"/>
          </a:xfrm>
        </p:spPr>
      </p:pic>
    </p:spTree>
    <p:extLst>
      <p:ext uri="{BB962C8B-B14F-4D97-AF65-F5344CB8AC3E}">
        <p14:creationId xmlns="" xmlns:p14="http://schemas.microsoft.com/office/powerpoint/2010/main" val="1996249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5F47B8C-8C34-4179-985D-F97DD102B802}"/>
              </a:ext>
            </a:extLst>
          </p:cNvPr>
          <p:cNvSpPr>
            <a:spLocks noGrp="1"/>
          </p:cNvSpPr>
          <p:nvPr>
            <p:ph type="title"/>
          </p:nvPr>
        </p:nvSpPr>
        <p:spPr>
          <a:xfrm>
            <a:off x="762516" y="-154546"/>
            <a:ext cx="3932237" cy="1600200"/>
          </a:xfrm>
        </p:spPr>
        <p:txBody>
          <a:bodyPr>
            <a:normAutofit/>
          </a:bodyPr>
          <a:lstStyle/>
          <a:p>
            <a:r>
              <a:rPr lang="ru-RU" sz="4400" dirty="0"/>
              <a:t>Куршиева Мария</a:t>
            </a:r>
          </a:p>
        </p:txBody>
      </p:sp>
      <p:pic>
        <p:nvPicPr>
          <p:cNvPr id="6" name="Объект 5">
            <a:extLst>
              <a:ext uri="{FF2B5EF4-FFF2-40B4-BE49-F238E27FC236}">
                <a16:creationId xmlns="" xmlns:a16="http://schemas.microsoft.com/office/drawing/2014/main" id="{61169AF0-836A-44D8-A431-AE9B5FECEF25}"/>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809957" y="995363"/>
            <a:ext cx="4178104" cy="4873625"/>
          </a:xfrm>
        </p:spPr>
      </p:pic>
      <p:sp>
        <p:nvSpPr>
          <p:cNvPr id="4" name="Текст 3">
            <a:extLst>
              <a:ext uri="{FF2B5EF4-FFF2-40B4-BE49-F238E27FC236}">
                <a16:creationId xmlns="" xmlns:a16="http://schemas.microsoft.com/office/drawing/2014/main" id="{D1D96926-F86D-492C-9B39-7420BB47CAA1}"/>
              </a:ext>
            </a:extLst>
          </p:cNvPr>
          <p:cNvSpPr>
            <a:spLocks noGrp="1"/>
          </p:cNvSpPr>
          <p:nvPr>
            <p:ph type="body" sz="half" idx="2"/>
          </p:nvPr>
        </p:nvSpPr>
        <p:spPr>
          <a:xfrm>
            <a:off x="206063" y="1361941"/>
            <a:ext cx="5344732" cy="3811588"/>
          </a:xfrm>
        </p:spPr>
        <p:txBody>
          <a:bodyPr>
            <a:noAutofit/>
          </a:bodyPr>
          <a:lstStyle/>
          <a:p>
            <a:r>
              <a:rPr lang="ru-RU" sz="2000" b="1" dirty="0"/>
              <a:t>Музей </a:t>
            </a:r>
            <a:r>
              <a:rPr lang="ru-RU" sz="2000" b="1" dirty="0" smtClean="0"/>
              <a:t> </a:t>
            </a:r>
            <a:r>
              <a:rPr lang="ru-RU" sz="2000" b="1" dirty="0" err="1" smtClean="0"/>
              <a:t>СПбГУТ</a:t>
            </a:r>
            <a:r>
              <a:rPr lang="ru-RU" sz="2000" b="1" dirty="0" smtClean="0"/>
              <a:t> произвел </a:t>
            </a:r>
            <a:r>
              <a:rPr lang="ru-RU" sz="2000" b="1" dirty="0"/>
              <a:t>на меня огромное впечатление и оставил лишь позитивные эмоции! </a:t>
            </a:r>
            <a:endParaRPr lang="ru-RU" sz="2000" b="1" dirty="0" smtClean="0"/>
          </a:p>
          <a:p>
            <a:r>
              <a:rPr lang="ru-RU" sz="2000" b="1" dirty="0" smtClean="0"/>
              <a:t>Во-первых</a:t>
            </a:r>
            <a:r>
              <a:rPr lang="ru-RU" sz="2000" b="1" dirty="0"/>
              <a:t>, всю экскурсию нам проводила талантливейший экскурсовод, которая смогла найти подход к каждому и заинтересовать всю аудиторию в целом. </a:t>
            </a:r>
            <a:endParaRPr lang="ru-RU" sz="2000" b="1" dirty="0" smtClean="0"/>
          </a:p>
          <a:p>
            <a:r>
              <a:rPr lang="ru-RU" sz="2000" b="1" dirty="0" smtClean="0"/>
              <a:t>Во-вторых</a:t>
            </a:r>
            <a:r>
              <a:rPr lang="ru-RU" sz="2000" b="1" dirty="0"/>
              <a:t>, музейные экспонаты смогли дать полную картину структуры устройств, передающих информацию различными способами (например, нам в деталях рассказали механику телефонной трубки). И, в-третьих, за то, что мы "были хорошими слушателями", нам поставили играть пластинку. Это, конечно, понравилось больше всего, т.к. я всегда мечтала послушать ее вживую. </a:t>
            </a:r>
            <a:endParaRPr lang="ru-RU" sz="2000" b="1" dirty="0" smtClean="0"/>
          </a:p>
          <a:p>
            <a:r>
              <a:rPr lang="ru-RU" sz="2000" b="1" dirty="0" smtClean="0"/>
              <a:t>Итог</a:t>
            </a:r>
            <a:r>
              <a:rPr lang="ru-RU" sz="2000" b="1" dirty="0"/>
              <a:t>: я в восторге!</a:t>
            </a:r>
          </a:p>
        </p:txBody>
      </p:sp>
    </p:spTree>
    <p:extLst>
      <p:ext uri="{BB962C8B-B14F-4D97-AF65-F5344CB8AC3E}">
        <p14:creationId xmlns="" xmlns:p14="http://schemas.microsoft.com/office/powerpoint/2010/main" val="3771269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01171C0-5FE3-4530-9E68-6EAB9DE6DAD3}"/>
              </a:ext>
            </a:extLst>
          </p:cNvPr>
          <p:cNvSpPr>
            <a:spLocks noGrp="1"/>
          </p:cNvSpPr>
          <p:nvPr>
            <p:ph type="title"/>
          </p:nvPr>
        </p:nvSpPr>
        <p:spPr/>
        <p:txBody>
          <a:bodyPr>
            <a:normAutofit/>
          </a:bodyPr>
          <a:lstStyle/>
          <a:p>
            <a:r>
              <a:rPr lang="ru-RU" sz="4400" dirty="0"/>
              <a:t>Ламбрев Иван</a:t>
            </a:r>
          </a:p>
        </p:txBody>
      </p:sp>
      <p:pic>
        <p:nvPicPr>
          <p:cNvPr id="6" name="Объект 5">
            <a:extLst>
              <a:ext uri="{FF2B5EF4-FFF2-40B4-BE49-F238E27FC236}">
                <a16:creationId xmlns="" xmlns:a16="http://schemas.microsoft.com/office/drawing/2014/main" id="{68588CB0-C4FD-4FFC-B31F-ADAEF19AE262}"/>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8702751" y="652574"/>
            <a:ext cx="2739157" cy="4873625"/>
          </a:xfrm>
        </p:spPr>
      </p:pic>
      <p:sp>
        <p:nvSpPr>
          <p:cNvPr id="4" name="Текст 3">
            <a:extLst>
              <a:ext uri="{FF2B5EF4-FFF2-40B4-BE49-F238E27FC236}">
                <a16:creationId xmlns="" xmlns:a16="http://schemas.microsoft.com/office/drawing/2014/main" id="{E9B18652-23B8-4FA9-BAF0-60288FDAA2C9}"/>
              </a:ext>
            </a:extLst>
          </p:cNvPr>
          <p:cNvSpPr>
            <a:spLocks noGrp="1"/>
          </p:cNvSpPr>
          <p:nvPr>
            <p:ph type="body" sz="half" idx="2"/>
          </p:nvPr>
        </p:nvSpPr>
        <p:spPr>
          <a:xfrm>
            <a:off x="244699" y="2057400"/>
            <a:ext cx="7701566" cy="3811588"/>
          </a:xfrm>
        </p:spPr>
        <p:txBody>
          <a:bodyPr>
            <a:noAutofit/>
          </a:bodyPr>
          <a:lstStyle/>
          <a:p>
            <a:r>
              <a:rPr lang="ru-RU" sz="2400" b="1" dirty="0"/>
              <a:t>Мне понравилась экскурсия в музей. Особенно было интересно послушать про датчики кода Морзе, так как до похода в музей я не был посвящён в данную тему.</a:t>
            </a:r>
          </a:p>
          <a:p>
            <a:r>
              <a:rPr lang="ru-RU" sz="2400" b="1" dirty="0"/>
              <a:t>Самым запоминающимся экспонатом, лично для меня, стал Датчик кода Морзе Р-010. Вместо телеграфного ключа в нём используются клавишу, по нажатию на которые выдаются буквенные и цифровые знаки по коду Морзе. Я считаю, что этот аппарат совершил большой прорыв в истории средств связи.</a:t>
            </a:r>
          </a:p>
        </p:txBody>
      </p:sp>
    </p:spTree>
    <p:extLst>
      <p:ext uri="{BB962C8B-B14F-4D97-AF65-F5344CB8AC3E}">
        <p14:creationId xmlns="" xmlns:p14="http://schemas.microsoft.com/office/powerpoint/2010/main" val="1957168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BFF8E7D-8C35-453C-B8B6-390F23DD98D5}"/>
              </a:ext>
            </a:extLst>
          </p:cNvPr>
          <p:cNvSpPr>
            <a:spLocks noGrp="1"/>
          </p:cNvSpPr>
          <p:nvPr>
            <p:ph type="title"/>
          </p:nvPr>
        </p:nvSpPr>
        <p:spPr/>
        <p:txBody>
          <a:bodyPr>
            <a:normAutofit/>
          </a:bodyPr>
          <a:lstStyle/>
          <a:p>
            <a:r>
              <a:rPr lang="ru-RU" sz="4400" dirty="0"/>
              <a:t>Обухов Станислав</a:t>
            </a:r>
          </a:p>
        </p:txBody>
      </p:sp>
      <p:pic>
        <p:nvPicPr>
          <p:cNvPr id="6" name="Рисунок 5">
            <a:extLst>
              <a:ext uri="{FF2B5EF4-FFF2-40B4-BE49-F238E27FC236}">
                <a16:creationId xmlns="" xmlns:a16="http://schemas.microsoft.com/office/drawing/2014/main" id="{6BEBF75E-CDE1-4B11-9900-B56F5ED063DC}"/>
              </a:ext>
            </a:extLst>
          </p:cNvPr>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t="20390" b="20390"/>
          <a:stretch>
            <a:fillRect/>
          </a:stretch>
        </p:blipFill>
        <p:spPr>
          <a:xfrm>
            <a:off x="7303406" y="794243"/>
            <a:ext cx="4670167" cy="3687606"/>
          </a:xfrm>
        </p:spPr>
      </p:pic>
      <p:sp>
        <p:nvSpPr>
          <p:cNvPr id="4" name="Текст 3">
            <a:extLst>
              <a:ext uri="{FF2B5EF4-FFF2-40B4-BE49-F238E27FC236}">
                <a16:creationId xmlns="" xmlns:a16="http://schemas.microsoft.com/office/drawing/2014/main" id="{D8AF86D2-953D-417B-B032-EAF5224EA2CB}"/>
              </a:ext>
            </a:extLst>
          </p:cNvPr>
          <p:cNvSpPr>
            <a:spLocks noGrp="1"/>
          </p:cNvSpPr>
          <p:nvPr>
            <p:ph type="body" sz="half" idx="2"/>
          </p:nvPr>
        </p:nvSpPr>
        <p:spPr>
          <a:xfrm>
            <a:off x="167425" y="2057400"/>
            <a:ext cx="6838681" cy="3811588"/>
          </a:xfrm>
        </p:spPr>
        <p:txBody>
          <a:bodyPr>
            <a:noAutofit/>
          </a:bodyPr>
          <a:lstStyle/>
          <a:p>
            <a:r>
              <a:rPr lang="ru-RU" sz="2000" b="1" dirty="0"/>
              <a:t>Мне очень понравилась экскурсия в музей </a:t>
            </a:r>
            <a:r>
              <a:rPr lang="ru-RU" sz="2000" b="1" dirty="0" err="1" smtClean="0"/>
              <a:t>СПбГУТ</a:t>
            </a:r>
            <a:r>
              <a:rPr lang="ru-RU" sz="2000" b="1" dirty="0"/>
              <a:t>. Хочу поблагодарить экскурсовода за обилие интересных фактов и уделённое время. Я действительно проникся атмосферой, испытал много положительных эмоций, узнал много интересных фактов в сфере средств связи. Меня очень впечатлили фотографии, медали, зачётные книжки, старинная аппаратура. Больше всего меня впечатлили "Малогабаритный переносной телевизор Юность-401", который был произведён на Московском радиотехническом заводе в 1975 году и "Телевизор с оптико-механическим развёртывающим устройством - диском </a:t>
            </a:r>
            <a:r>
              <a:rPr lang="ru-RU" sz="2000" b="1" dirty="0" err="1"/>
              <a:t>Нипкова</a:t>
            </a:r>
            <a:r>
              <a:rPr lang="ru-RU" sz="2000" b="1" dirty="0"/>
              <a:t> на 30 отверстий Б-2", который был сделан на Заводе имени Козицкого в 1935 году. Я считаю эти изобретения очень прогрессивными для своего времени.</a:t>
            </a:r>
          </a:p>
        </p:txBody>
      </p:sp>
    </p:spTree>
    <p:extLst>
      <p:ext uri="{BB962C8B-B14F-4D97-AF65-F5344CB8AC3E}">
        <p14:creationId xmlns="" xmlns:p14="http://schemas.microsoft.com/office/powerpoint/2010/main" val="461407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F845DEE-1D66-4A09-B3BC-F014A5ED6256}"/>
              </a:ext>
            </a:extLst>
          </p:cNvPr>
          <p:cNvSpPr>
            <a:spLocks noGrp="1"/>
          </p:cNvSpPr>
          <p:nvPr>
            <p:ph type="title"/>
          </p:nvPr>
        </p:nvSpPr>
        <p:spPr>
          <a:xfrm>
            <a:off x="865547" y="373486"/>
            <a:ext cx="3932237" cy="930499"/>
          </a:xfrm>
        </p:spPr>
        <p:txBody>
          <a:bodyPr>
            <a:normAutofit/>
          </a:bodyPr>
          <a:lstStyle/>
          <a:p>
            <a:r>
              <a:rPr lang="ru-RU" sz="4400" dirty="0"/>
              <a:t>Сауков Кирилл</a:t>
            </a:r>
          </a:p>
        </p:txBody>
      </p:sp>
      <p:sp>
        <p:nvSpPr>
          <p:cNvPr id="4" name="Текст 3">
            <a:extLst>
              <a:ext uri="{FF2B5EF4-FFF2-40B4-BE49-F238E27FC236}">
                <a16:creationId xmlns="" xmlns:a16="http://schemas.microsoft.com/office/drawing/2014/main" id="{B4217902-AAE1-4AEE-9B1B-72B3D8416968}"/>
              </a:ext>
            </a:extLst>
          </p:cNvPr>
          <p:cNvSpPr>
            <a:spLocks noGrp="1"/>
          </p:cNvSpPr>
          <p:nvPr>
            <p:ph type="body" sz="half" idx="2"/>
          </p:nvPr>
        </p:nvSpPr>
        <p:spPr>
          <a:xfrm>
            <a:off x="0" y="1413456"/>
            <a:ext cx="6877318" cy="3811588"/>
          </a:xfrm>
        </p:spPr>
        <p:txBody>
          <a:bodyPr>
            <a:noAutofit/>
          </a:bodyPr>
          <a:lstStyle/>
          <a:p>
            <a:r>
              <a:rPr lang="ru-RU" sz="2000" b="1" dirty="0"/>
              <a:t>Очень рад был посетить Музей </a:t>
            </a:r>
            <a:r>
              <a:rPr lang="ru-RU" sz="2000" b="1" dirty="0" err="1" smtClean="0"/>
              <a:t>СПбГУТ</a:t>
            </a:r>
            <a:r>
              <a:rPr lang="ru-RU" sz="2000" b="1" dirty="0" smtClean="0"/>
              <a:t> </a:t>
            </a:r>
            <a:r>
              <a:rPr lang="ru-RU" sz="2000" b="1" dirty="0"/>
              <a:t>с экскурсией. За приобретенные знания и впечатления выражаю университету огромную благодарность. Не понимаю людей, которым совершенно не интересно посмотреть, какими приборами, какой техникой пользовались раньше. Технический прогресс очень стремителен, то, что можно было увидеть в музее, нельзя встретить в наши дни ни у кого дома, а просто прочитать информацию в интернете, несомненно, не так увлекательно, как иметь возможность рассмотреть все своими глазами, услышать что-то интересное вживую от человека, знающего свое дело. Особенно привлекли военно-полевые телефонные аппараты и датчик кода Морзе. Смотреть на них было более интересно, чем на старые телевизоры и магнитофоны, но в восторг все равно привели абсолютно все экспонаты, обязательно бы вернулся в этот музей снова.</a:t>
            </a:r>
          </a:p>
        </p:txBody>
      </p:sp>
      <p:pic>
        <p:nvPicPr>
          <p:cNvPr id="14" name="Рисунок 13">
            <a:extLst>
              <a:ext uri="{FF2B5EF4-FFF2-40B4-BE49-F238E27FC236}">
                <a16:creationId xmlns="" xmlns:a16="http://schemas.microsoft.com/office/drawing/2014/main" id="{FB16391D-182B-46CD-8AD5-97E8F4A9433D}"/>
              </a:ext>
            </a:extLst>
          </p:cNvPr>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t="20390" b="20390"/>
          <a:stretch>
            <a:fillRect/>
          </a:stretch>
        </p:blipFill>
        <p:spPr>
          <a:xfrm>
            <a:off x="7114072" y="871516"/>
            <a:ext cx="5077928" cy="4009578"/>
          </a:xfrm>
        </p:spPr>
      </p:pic>
    </p:spTree>
    <p:extLst>
      <p:ext uri="{BB962C8B-B14F-4D97-AF65-F5344CB8AC3E}">
        <p14:creationId xmlns="" xmlns:p14="http://schemas.microsoft.com/office/powerpoint/2010/main" val="2901241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1000DF1-F4F1-44DB-B59F-B9813DACB290}"/>
              </a:ext>
            </a:extLst>
          </p:cNvPr>
          <p:cNvSpPr>
            <a:spLocks noGrp="1"/>
          </p:cNvSpPr>
          <p:nvPr>
            <p:ph type="title"/>
          </p:nvPr>
        </p:nvSpPr>
        <p:spPr/>
        <p:txBody>
          <a:bodyPr>
            <a:normAutofit/>
          </a:bodyPr>
          <a:lstStyle/>
          <a:p>
            <a:r>
              <a:rPr lang="ru-RU" sz="4400" dirty="0"/>
              <a:t>Сафонов Владислав</a:t>
            </a:r>
          </a:p>
        </p:txBody>
      </p:sp>
      <p:pic>
        <p:nvPicPr>
          <p:cNvPr id="6" name="Объект 5">
            <a:extLst>
              <a:ext uri="{FF2B5EF4-FFF2-40B4-BE49-F238E27FC236}">
                <a16:creationId xmlns="" xmlns:a16="http://schemas.microsoft.com/office/drawing/2014/main" id="{BEE19130-74CD-4A78-AC2E-48CFA30E1D80}"/>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852890" y="670875"/>
            <a:ext cx="6172200" cy="3471862"/>
          </a:xfrm>
        </p:spPr>
      </p:pic>
      <p:sp>
        <p:nvSpPr>
          <p:cNvPr id="4" name="Текст 3">
            <a:extLst>
              <a:ext uri="{FF2B5EF4-FFF2-40B4-BE49-F238E27FC236}">
                <a16:creationId xmlns="" xmlns:a16="http://schemas.microsoft.com/office/drawing/2014/main" id="{89216714-C723-4451-A13F-E4EBC382A5FC}"/>
              </a:ext>
            </a:extLst>
          </p:cNvPr>
          <p:cNvSpPr>
            <a:spLocks noGrp="1"/>
          </p:cNvSpPr>
          <p:nvPr>
            <p:ph type="body" sz="half" idx="2"/>
          </p:nvPr>
        </p:nvSpPr>
        <p:spPr>
          <a:xfrm>
            <a:off x="0" y="2057400"/>
            <a:ext cx="5782614" cy="3811588"/>
          </a:xfrm>
        </p:spPr>
        <p:txBody>
          <a:bodyPr>
            <a:noAutofit/>
          </a:bodyPr>
          <a:lstStyle/>
          <a:p>
            <a:r>
              <a:rPr lang="ru-RU" sz="2000" b="1" dirty="0"/>
              <a:t>Во время посещения музея меня особенно заинтересовали несколько экспонатов. Я решила немного углубиться в историю создания музея и процесс появления в его коллекции новых вещей. На сайте нашего университета есть ссылки на замечательные видеозаписи, в которых идёт повествование об отдельных предметах музея. Так, мне очень понравился рассказ почётного профессора </a:t>
            </a:r>
            <a:r>
              <a:rPr lang="ru-RU" sz="2000" b="1" dirty="0" err="1"/>
              <a:t>СПбГУТ</a:t>
            </a:r>
            <a:r>
              <a:rPr lang="ru-RU" sz="2000" b="1" dirty="0"/>
              <a:t> Мстислава Аркадьевича </a:t>
            </a:r>
            <a:r>
              <a:rPr lang="ru-RU" sz="2000" b="1" dirty="0" err="1" smtClean="0"/>
              <a:t>Сиверса</a:t>
            </a:r>
            <a:r>
              <a:rPr lang="ru-RU" sz="2000" b="1" dirty="0" smtClean="0"/>
              <a:t> </a:t>
            </a:r>
            <a:r>
              <a:rPr lang="ru-RU" sz="2000" b="1" dirty="0"/>
              <a:t>о зачётке студента ЛЭИС 1937 года. Он вспоминает преподавателей той поры. В ней есть подпись его отца, работавшего в нашем вузе в тот период и знавшего многих основателей кафедр и научных школ ЛЭИС.</a:t>
            </a:r>
          </a:p>
        </p:txBody>
      </p:sp>
    </p:spTree>
    <p:extLst>
      <p:ext uri="{BB962C8B-B14F-4D97-AF65-F5344CB8AC3E}">
        <p14:creationId xmlns="" xmlns:p14="http://schemas.microsoft.com/office/powerpoint/2010/main" val="3454430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AEFC0B5-53A3-41B6-AB4C-0200C1A223E9}"/>
              </a:ext>
            </a:extLst>
          </p:cNvPr>
          <p:cNvSpPr>
            <a:spLocks noGrp="1"/>
          </p:cNvSpPr>
          <p:nvPr>
            <p:ph type="title"/>
          </p:nvPr>
        </p:nvSpPr>
        <p:spPr>
          <a:xfrm>
            <a:off x="865546" y="0"/>
            <a:ext cx="3932237" cy="930499"/>
          </a:xfrm>
        </p:spPr>
        <p:txBody>
          <a:bodyPr>
            <a:normAutofit/>
          </a:bodyPr>
          <a:lstStyle/>
          <a:p>
            <a:r>
              <a:rPr lang="ru-RU" sz="4400" dirty="0" smtClean="0"/>
              <a:t>Авдеева </a:t>
            </a:r>
            <a:r>
              <a:rPr lang="ru-RU" sz="4400" dirty="0"/>
              <a:t>Лада</a:t>
            </a:r>
          </a:p>
        </p:txBody>
      </p:sp>
      <p:pic>
        <p:nvPicPr>
          <p:cNvPr id="6" name="Объект 5">
            <a:extLst>
              <a:ext uri="{FF2B5EF4-FFF2-40B4-BE49-F238E27FC236}">
                <a16:creationId xmlns="" xmlns:a16="http://schemas.microsoft.com/office/drawing/2014/main" id="{1BBC69D1-D8AC-4BDE-8BAC-676CD8969630}"/>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8615966" y="3582406"/>
            <a:ext cx="3576034" cy="2682026"/>
          </a:xfrm>
        </p:spPr>
      </p:pic>
      <p:sp>
        <p:nvSpPr>
          <p:cNvPr id="4" name="Текст 3">
            <a:extLst>
              <a:ext uri="{FF2B5EF4-FFF2-40B4-BE49-F238E27FC236}">
                <a16:creationId xmlns="" xmlns:a16="http://schemas.microsoft.com/office/drawing/2014/main" id="{75C8E393-B98B-42D5-ACFC-EEC7C3F2031B}"/>
              </a:ext>
            </a:extLst>
          </p:cNvPr>
          <p:cNvSpPr>
            <a:spLocks noGrp="1"/>
          </p:cNvSpPr>
          <p:nvPr>
            <p:ph type="body" sz="half" idx="2"/>
          </p:nvPr>
        </p:nvSpPr>
        <p:spPr>
          <a:xfrm>
            <a:off x="0" y="898302"/>
            <a:ext cx="8834908" cy="3811588"/>
          </a:xfrm>
        </p:spPr>
        <p:txBody>
          <a:bodyPr>
            <a:noAutofit/>
          </a:bodyPr>
          <a:lstStyle/>
          <a:p>
            <a:r>
              <a:rPr lang="ru-RU" sz="2400" b="1" dirty="0">
                <a:latin typeface="Times New Roman" panose="02020603050405020304" pitchFamily="18" charset="0"/>
                <a:cs typeface="Times New Roman" panose="02020603050405020304" pitchFamily="18" charset="0"/>
              </a:rPr>
              <a:t>Экскурсия в музей СПБГУТ мне очень понравилась. Я узнала много новых фактов из жизни профессора М. А. Бонч-Бруевича, его научных трудах и технических разработках. Все мы увидели множество уникальных экспонатов: телефонные и телеграфные аппараты, радиопередатчики, радиоприемники, патефоны и многое другое. Особое внимание было уделено истории ТВ, потому что в этом году в нашем университете </a:t>
            </a:r>
            <a:r>
              <a:rPr lang="ru-RU" sz="2400" b="1" dirty="0" smtClean="0">
                <a:latin typeface="Times New Roman" panose="02020603050405020304" pitchFamily="18" charset="0"/>
                <a:cs typeface="Times New Roman" panose="02020603050405020304" pitchFamily="18" charset="0"/>
              </a:rPr>
              <a:t>отметила </a:t>
            </a:r>
            <a:r>
              <a:rPr lang="ru-RU" sz="2400" b="1" dirty="0">
                <a:latin typeface="Times New Roman" panose="02020603050405020304" pitchFamily="18" charset="0"/>
                <a:cs typeface="Times New Roman" panose="02020603050405020304" pitchFamily="18" charset="0"/>
              </a:rPr>
              <a:t>80-летний юбилей кафедра телевидения. Лично мне больше всего запомнился КВН-49- первый массовый советский телевизор. Его экран был очень маленьким, а для увеличения изображения использовалась огромная линза. Весил этот телевизор почти 30 кг! Всё это и не только увлечённо рассказала нам Сабина Владимировна, директор музея. Огромное спасибо за такую интереснейшую экскурсию! А музею нашего университета хотелось бы пожелать дальнейшего развития и пополнения новыми, такими же интересными экспонатами!</a:t>
            </a:r>
            <a:endParaRPr lang="ru-RU" sz="2400" b="1" dirty="0"/>
          </a:p>
        </p:txBody>
      </p:sp>
    </p:spTree>
    <p:extLst>
      <p:ext uri="{BB962C8B-B14F-4D97-AF65-F5344CB8AC3E}">
        <p14:creationId xmlns="" xmlns:p14="http://schemas.microsoft.com/office/powerpoint/2010/main" val="2066645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8A5F488-100C-4157-B83E-059A302C9F1A}"/>
              </a:ext>
            </a:extLst>
          </p:cNvPr>
          <p:cNvSpPr>
            <a:spLocks noGrp="1"/>
          </p:cNvSpPr>
          <p:nvPr>
            <p:ph type="title"/>
          </p:nvPr>
        </p:nvSpPr>
        <p:spPr>
          <a:xfrm>
            <a:off x="839788" y="0"/>
            <a:ext cx="3932237" cy="1600200"/>
          </a:xfrm>
        </p:spPr>
        <p:txBody>
          <a:bodyPr>
            <a:normAutofit/>
          </a:bodyPr>
          <a:lstStyle/>
          <a:p>
            <a:r>
              <a:rPr lang="ru-RU" sz="4400" dirty="0"/>
              <a:t>Слюсарь Ксения</a:t>
            </a:r>
          </a:p>
        </p:txBody>
      </p:sp>
      <p:pic>
        <p:nvPicPr>
          <p:cNvPr id="6" name="Рисунок 5">
            <a:extLst>
              <a:ext uri="{FF2B5EF4-FFF2-40B4-BE49-F238E27FC236}">
                <a16:creationId xmlns="" xmlns:a16="http://schemas.microsoft.com/office/drawing/2014/main" id="{5F70305A-5157-480D-8B83-7F7D4F60D6C2}"/>
              </a:ext>
            </a:extLst>
          </p:cNvPr>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l="2508" r="2508"/>
          <a:stretch>
            <a:fillRect/>
          </a:stretch>
        </p:blipFill>
        <p:spPr>
          <a:xfrm>
            <a:off x="6019800" y="704090"/>
            <a:ext cx="6172200" cy="4873625"/>
          </a:xfrm>
        </p:spPr>
      </p:pic>
      <p:sp>
        <p:nvSpPr>
          <p:cNvPr id="4" name="Текст 3">
            <a:extLst>
              <a:ext uri="{FF2B5EF4-FFF2-40B4-BE49-F238E27FC236}">
                <a16:creationId xmlns="" xmlns:a16="http://schemas.microsoft.com/office/drawing/2014/main" id="{5CA2F659-3F62-4A4C-89C8-5493DA5D42D0}"/>
              </a:ext>
            </a:extLst>
          </p:cNvPr>
          <p:cNvSpPr>
            <a:spLocks noGrp="1"/>
          </p:cNvSpPr>
          <p:nvPr>
            <p:ph type="body" sz="half" idx="2"/>
          </p:nvPr>
        </p:nvSpPr>
        <p:spPr>
          <a:xfrm>
            <a:off x="0" y="1452093"/>
            <a:ext cx="5872766" cy="3811588"/>
          </a:xfrm>
        </p:spPr>
        <p:txBody>
          <a:bodyPr>
            <a:noAutofit/>
          </a:bodyPr>
          <a:lstStyle/>
          <a:p>
            <a:r>
              <a:rPr lang="ru-RU" sz="2000" b="1" dirty="0"/>
              <a:t>Очень понравился поход в музей </a:t>
            </a:r>
            <a:r>
              <a:rPr lang="ru-RU" sz="2000" b="1" dirty="0" err="1" smtClean="0"/>
              <a:t>СПбГУТ</a:t>
            </a:r>
            <a:r>
              <a:rPr lang="ru-RU" sz="2000" b="1" dirty="0"/>
              <a:t>. Это была увлекательная и очень познавательная экскурсия. Интересно было посмотреть на экспонаты, старую технику, послушать про ее использование, проследить наглядно ее эволюцию. Никогда до этого не приходилось смотреть на датчик кода Морзе или военно-полевые телефонные аппараты. Магнитофоны, диски, старые мобильные телефоны. Так интересно было поглядеть на все это, учитывая, до чего дошел прогресс, ведь практически у каждого человека сейчас есть смартфон, без которого, казалось бы, невозможно представить свою жизнь. А старые телевизоры и телеграфные аппараты! Фантастика! Подобных вещей уже не встретишь ни у кого дома, и я безумно благодарна возможности сделать это в </a:t>
            </a:r>
            <a:r>
              <a:rPr lang="ru-RU" sz="2000" b="1" dirty="0" err="1" smtClean="0"/>
              <a:t>МузееСПбГУТ</a:t>
            </a:r>
            <a:r>
              <a:rPr lang="ru-RU" sz="2000" b="1" dirty="0"/>
              <a:t>. Обязательно вернусь сюда снова.</a:t>
            </a:r>
          </a:p>
        </p:txBody>
      </p:sp>
    </p:spTree>
    <p:extLst>
      <p:ext uri="{BB962C8B-B14F-4D97-AF65-F5344CB8AC3E}">
        <p14:creationId xmlns="" xmlns:p14="http://schemas.microsoft.com/office/powerpoint/2010/main" val="450654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0E9A70E-CE0C-4506-A2BE-8316C4E9BFC2}"/>
              </a:ext>
            </a:extLst>
          </p:cNvPr>
          <p:cNvSpPr>
            <a:spLocks noGrp="1"/>
          </p:cNvSpPr>
          <p:nvPr>
            <p:ph type="title"/>
          </p:nvPr>
        </p:nvSpPr>
        <p:spPr/>
        <p:txBody>
          <a:bodyPr>
            <a:normAutofit/>
          </a:bodyPr>
          <a:lstStyle/>
          <a:p>
            <a:r>
              <a:rPr lang="ru-RU" sz="4400" dirty="0"/>
              <a:t>Стромова Кристина</a:t>
            </a:r>
          </a:p>
        </p:txBody>
      </p:sp>
      <p:pic>
        <p:nvPicPr>
          <p:cNvPr id="6" name="Рисунок 5">
            <a:extLst>
              <a:ext uri="{FF2B5EF4-FFF2-40B4-BE49-F238E27FC236}">
                <a16:creationId xmlns="" xmlns:a16="http://schemas.microsoft.com/office/drawing/2014/main" id="{6010498F-ECB4-4BA7-8B8C-F15BE4980652}"/>
              </a:ext>
            </a:extLst>
          </p:cNvPr>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t="20390" b="20390"/>
          <a:stretch>
            <a:fillRect/>
          </a:stretch>
        </p:blipFill>
        <p:spPr>
          <a:xfrm>
            <a:off x="5840010" y="871515"/>
            <a:ext cx="6172200" cy="4873625"/>
          </a:xfrm>
        </p:spPr>
      </p:pic>
      <p:sp>
        <p:nvSpPr>
          <p:cNvPr id="4" name="Текст 3">
            <a:extLst>
              <a:ext uri="{FF2B5EF4-FFF2-40B4-BE49-F238E27FC236}">
                <a16:creationId xmlns="" xmlns:a16="http://schemas.microsoft.com/office/drawing/2014/main" id="{7B2C7A2A-92F7-4BBB-B0ED-B137DCDB9377}"/>
              </a:ext>
            </a:extLst>
          </p:cNvPr>
          <p:cNvSpPr>
            <a:spLocks noGrp="1"/>
          </p:cNvSpPr>
          <p:nvPr>
            <p:ph type="body" sz="half" idx="2"/>
          </p:nvPr>
        </p:nvSpPr>
        <p:spPr>
          <a:xfrm>
            <a:off x="0" y="2057400"/>
            <a:ext cx="5795493" cy="3811588"/>
          </a:xfrm>
        </p:spPr>
        <p:txBody>
          <a:bodyPr>
            <a:normAutofit/>
          </a:bodyPr>
          <a:lstStyle/>
          <a:p>
            <a:r>
              <a:rPr lang="ru-RU" sz="2400" b="1" dirty="0"/>
              <a:t>Я была восхищена увиденным в </a:t>
            </a:r>
            <a:r>
              <a:rPr lang="ru-RU" sz="2400" b="1" dirty="0" smtClean="0"/>
              <a:t>музее, </a:t>
            </a:r>
            <a:r>
              <a:rPr lang="ru-RU" sz="2400" b="1" dirty="0"/>
              <a:t>узнала много нового и интересного, было </a:t>
            </a:r>
            <a:r>
              <a:rPr lang="ru-RU" sz="2400" b="1" dirty="0" smtClean="0"/>
              <a:t>неожиданно, </a:t>
            </a:r>
            <a:r>
              <a:rPr lang="ru-RU" sz="2400" b="1" dirty="0"/>
              <a:t>что такой маленький музей хранит так много артефактов и такую большую историю о них и нашем университете. это было очень интересно и познавательно, я в восторге от всего что увидела и услышала.</a:t>
            </a:r>
          </a:p>
        </p:txBody>
      </p:sp>
    </p:spTree>
    <p:extLst>
      <p:ext uri="{BB962C8B-B14F-4D97-AF65-F5344CB8AC3E}">
        <p14:creationId xmlns="" xmlns:p14="http://schemas.microsoft.com/office/powerpoint/2010/main" val="1465015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038800C-29F5-45EB-8899-DDA46BA39EB7}"/>
              </a:ext>
            </a:extLst>
          </p:cNvPr>
          <p:cNvSpPr>
            <a:spLocks noGrp="1"/>
          </p:cNvSpPr>
          <p:nvPr>
            <p:ph type="title"/>
          </p:nvPr>
        </p:nvSpPr>
        <p:spPr>
          <a:xfrm>
            <a:off x="852667" y="0"/>
            <a:ext cx="3932237" cy="1600200"/>
          </a:xfrm>
        </p:spPr>
        <p:txBody>
          <a:bodyPr>
            <a:normAutofit/>
          </a:bodyPr>
          <a:lstStyle/>
          <a:p>
            <a:r>
              <a:rPr lang="ru-RU" sz="4400" dirty="0"/>
              <a:t>Трутнева Дарья</a:t>
            </a:r>
          </a:p>
        </p:txBody>
      </p:sp>
      <p:pic>
        <p:nvPicPr>
          <p:cNvPr id="6" name="Рисунок 5">
            <a:extLst>
              <a:ext uri="{FF2B5EF4-FFF2-40B4-BE49-F238E27FC236}">
                <a16:creationId xmlns="" xmlns:a16="http://schemas.microsoft.com/office/drawing/2014/main" id="{F6AC2DEA-96A3-4069-8924-D8B8876E9384}"/>
              </a:ext>
            </a:extLst>
          </p:cNvPr>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l="2508" r="2508"/>
          <a:stretch>
            <a:fillRect/>
          </a:stretch>
        </p:blipFill>
        <p:spPr>
          <a:xfrm>
            <a:off x="6019800" y="987425"/>
            <a:ext cx="6172200" cy="4873625"/>
          </a:xfrm>
        </p:spPr>
      </p:pic>
      <p:sp>
        <p:nvSpPr>
          <p:cNvPr id="4" name="Текст 3">
            <a:extLst>
              <a:ext uri="{FF2B5EF4-FFF2-40B4-BE49-F238E27FC236}">
                <a16:creationId xmlns="" xmlns:a16="http://schemas.microsoft.com/office/drawing/2014/main" id="{FF9C71F4-D5FF-46D9-94C0-229289D7EE74}"/>
              </a:ext>
            </a:extLst>
          </p:cNvPr>
          <p:cNvSpPr>
            <a:spLocks noGrp="1"/>
          </p:cNvSpPr>
          <p:nvPr>
            <p:ph type="body" sz="half" idx="2"/>
          </p:nvPr>
        </p:nvSpPr>
        <p:spPr>
          <a:xfrm>
            <a:off x="0" y="1529366"/>
            <a:ext cx="6053070" cy="3811588"/>
          </a:xfrm>
        </p:spPr>
        <p:txBody>
          <a:bodyPr>
            <a:noAutofit/>
          </a:bodyPr>
          <a:lstStyle/>
          <a:p>
            <a:r>
              <a:rPr lang="ru-RU" sz="2000" b="1" dirty="0"/>
              <a:t>Музей нашего вуза был действительно мне интересен. Дело даже не в том, что многие экспонаты вызвали огромный интерес, а в том, что все было прекрасно преподнесено экскурсоводом.</a:t>
            </a:r>
            <a:br>
              <a:rPr lang="ru-RU" sz="2000" b="1" dirty="0"/>
            </a:br>
            <a:r>
              <a:rPr lang="ru-RU" sz="2000" b="1" dirty="0"/>
              <a:t>Я будто окунулась в прошлое. Было интересно узнать, что наш вуз сыграл очень важную роль в жизни страны во Время Великой Отечественной войны. Но больше всего мне запомнилась трубка Белла.</a:t>
            </a:r>
            <a:br>
              <a:rPr lang="ru-RU" sz="2000" b="1" dirty="0"/>
            </a:br>
            <a:r>
              <a:rPr lang="ru-RU" sz="2000" b="1" dirty="0"/>
              <a:t>	Телефон, запатентованный в США в 1876 </a:t>
            </a:r>
            <a:r>
              <a:rPr lang="ru-RU" sz="2000" b="1" dirty="0" smtClean="0"/>
              <a:t>году  </a:t>
            </a:r>
            <a:r>
              <a:rPr lang="ru-RU" sz="2000" b="1" dirty="0"/>
              <a:t>Александром Беллом, назывался «говорящий телеграф». Трубка Белла служила по очереди и для передачи, и для приема человеческой речи. В телефоне </a:t>
            </a:r>
            <a:r>
              <a:rPr lang="ru-RU" sz="2000" b="1" dirty="0" smtClean="0"/>
              <a:t> А</a:t>
            </a:r>
            <a:r>
              <a:rPr lang="ru-RU" sz="2000" b="1" dirty="0"/>
              <a:t>. Белла не было звонка, позже он был изобретён коллегой А. Белла- Т. </a:t>
            </a:r>
            <a:r>
              <a:rPr lang="ru-RU" sz="2000" b="1" dirty="0" smtClean="0"/>
              <a:t>Ватсоном (</a:t>
            </a:r>
            <a:r>
              <a:rPr lang="ru-RU" sz="2000" b="1" dirty="0"/>
              <a:t>1878 год). Вызов абонента производился через трубку при помощи свистка. Дальность действия этой линии не превышала 500 метров.</a:t>
            </a:r>
          </a:p>
        </p:txBody>
      </p:sp>
    </p:spTree>
    <p:extLst>
      <p:ext uri="{BB962C8B-B14F-4D97-AF65-F5344CB8AC3E}">
        <p14:creationId xmlns="" xmlns:p14="http://schemas.microsoft.com/office/powerpoint/2010/main" val="298659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663D5A1-03D0-46CF-9EE2-5834146F7C63}"/>
              </a:ext>
            </a:extLst>
          </p:cNvPr>
          <p:cNvSpPr>
            <a:spLocks noGrp="1"/>
          </p:cNvSpPr>
          <p:nvPr>
            <p:ph type="title"/>
          </p:nvPr>
        </p:nvSpPr>
        <p:spPr/>
        <p:txBody>
          <a:bodyPr>
            <a:normAutofit/>
          </a:bodyPr>
          <a:lstStyle/>
          <a:p>
            <a:r>
              <a:rPr lang="ru-RU" sz="4400" dirty="0"/>
              <a:t>Финаев Александр</a:t>
            </a:r>
          </a:p>
        </p:txBody>
      </p:sp>
      <p:pic>
        <p:nvPicPr>
          <p:cNvPr id="6" name="Объект 5">
            <a:extLst>
              <a:ext uri="{FF2B5EF4-FFF2-40B4-BE49-F238E27FC236}">
                <a16:creationId xmlns="" xmlns:a16="http://schemas.microsoft.com/office/drawing/2014/main" id="{3E7322B2-FDF8-477A-B512-BED51DFC4A78}"/>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183188" y="1109662"/>
            <a:ext cx="6172200" cy="4629150"/>
          </a:xfrm>
        </p:spPr>
      </p:pic>
      <p:sp>
        <p:nvSpPr>
          <p:cNvPr id="4" name="Текст 3">
            <a:extLst>
              <a:ext uri="{FF2B5EF4-FFF2-40B4-BE49-F238E27FC236}">
                <a16:creationId xmlns="" xmlns:a16="http://schemas.microsoft.com/office/drawing/2014/main" id="{444D779C-206A-42BE-B79C-288B14C498B9}"/>
              </a:ext>
            </a:extLst>
          </p:cNvPr>
          <p:cNvSpPr>
            <a:spLocks noGrp="1"/>
          </p:cNvSpPr>
          <p:nvPr>
            <p:ph type="body" sz="half" idx="2"/>
          </p:nvPr>
        </p:nvSpPr>
        <p:spPr>
          <a:xfrm>
            <a:off x="206062" y="2057400"/>
            <a:ext cx="4565963" cy="3811588"/>
          </a:xfrm>
        </p:spPr>
        <p:txBody>
          <a:bodyPr>
            <a:noAutofit/>
          </a:bodyPr>
          <a:lstStyle/>
          <a:p>
            <a:r>
              <a:rPr lang="ru-RU" sz="2400" b="1" dirty="0"/>
              <a:t>Посещение </a:t>
            </a:r>
            <a:r>
              <a:rPr lang="ru-RU" sz="2400" b="1" dirty="0" smtClean="0"/>
              <a:t>музея  </a:t>
            </a:r>
            <a:r>
              <a:rPr lang="ru-RU" sz="2400" b="1" dirty="0" err="1" smtClean="0"/>
              <a:t>СПбГУТ</a:t>
            </a:r>
            <a:r>
              <a:rPr lang="ru-RU" sz="2400" b="1" dirty="0" smtClean="0"/>
              <a:t> мне </a:t>
            </a:r>
            <a:r>
              <a:rPr lang="ru-RU" sz="2400" b="1" dirty="0"/>
              <a:t>очень понравилось. </a:t>
            </a:r>
          </a:p>
          <a:p>
            <a:r>
              <a:rPr lang="ru-RU" sz="2400" b="1" dirty="0" smtClean="0"/>
              <a:t>Музей, безусловно, </a:t>
            </a:r>
            <a:r>
              <a:rPr lang="ru-RU" sz="2400" b="1" dirty="0"/>
              <a:t>очень хороший, он позволяет  </a:t>
            </a:r>
          </a:p>
          <a:p>
            <a:r>
              <a:rPr lang="ru-RU" sz="2400" b="1" dirty="0"/>
              <a:t>увидеть реальные рабочие модели и виды устройств связи и понять, как происходило развитие связи в России. </a:t>
            </a:r>
          </a:p>
          <a:p>
            <a:r>
              <a:rPr lang="ru-RU" sz="2400" b="1" dirty="0"/>
              <a:t>  </a:t>
            </a:r>
          </a:p>
        </p:txBody>
      </p:sp>
    </p:spTree>
    <p:extLst>
      <p:ext uri="{BB962C8B-B14F-4D97-AF65-F5344CB8AC3E}">
        <p14:creationId xmlns="" xmlns:p14="http://schemas.microsoft.com/office/powerpoint/2010/main" val="3834285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81287A0-5AD3-41FA-99C9-C0553BE0FFFD}"/>
              </a:ext>
            </a:extLst>
          </p:cNvPr>
          <p:cNvSpPr>
            <a:spLocks noGrp="1"/>
          </p:cNvSpPr>
          <p:nvPr>
            <p:ph type="title"/>
          </p:nvPr>
        </p:nvSpPr>
        <p:spPr/>
        <p:txBody>
          <a:bodyPr>
            <a:normAutofit/>
          </a:bodyPr>
          <a:lstStyle/>
          <a:p>
            <a:r>
              <a:rPr lang="ru-RU" sz="4400" dirty="0"/>
              <a:t>Шураева Екатерина</a:t>
            </a:r>
          </a:p>
        </p:txBody>
      </p:sp>
      <p:pic>
        <p:nvPicPr>
          <p:cNvPr id="6" name="Объект 5">
            <a:extLst>
              <a:ext uri="{FF2B5EF4-FFF2-40B4-BE49-F238E27FC236}">
                <a16:creationId xmlns="" xmlns:a16="http://schemas.microsoft.com/office/drawing/2014/main" id="{422C032B-AE8D-468C-AECD-5E98B4BACAD9}"/>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019800" y="542991"/>
            <a:ext cx="6172200" cy="4629150"/>
          </a:xfrm>
        </p:spPr>
      </p:pic>
      <p:sp>
        <p:nvSpPr>
          <p:cNvPr id="4" name="Текст 3">
            <a:extLst>
              <a:ext uri="{FF2B5EF4-FFF2-40B4-BE49-F238E27FC236}">
                <a16:creationId xmlns="" xmlns:a16="http://schemas.microsoft.com/office/drawing/2014/main" id="{8B67F47E-1DE8-41E6-9383-3ABAB28617A5}"/>
              </a:ext>
            </a:extLst>
          </p:cNvPr>
          <p:cNvSpPr>
            <a:spLocks noGrp="1"/>
          </p:cNvSpPr>
          <p:nvPr>
            <p:ph type="body" sz="half" idx="2"/>
          </p:nvPr>
        </p:nvSpPr>
        <p:spPr>
          <a:xfrm>
            <a:off x="0" y="2057400"/>
            <a:ext cx="5988676" cy="3811588"/>
          </a:xfrm>
        </p:spPr>
        <p:txBody>
          <a:bodyPr>
            <a:noAutofit/>
          </a:bodyPr>
          <a:lstStyle/>
          <a:p>
            <a:r>
              <a:rPr lang="ru-RU" sz="2000" b="1" dirty="0"/>
              <a:t>Недавно я побывала в музее </a:t>
            </a:r>
            <a:r>
              <a:rPr lang="ru-RU" sz="2000" b="1" dirty="0" smtClean="0"/>
              <a:t>СПБГУТ</a:t>
            </a:r>
            <a:r>
              <a:rPr lang="ru-RU" sz="2000" b="1" dirty="0"/>
              <a:t>. Целый час мы были вовлечены в историю нашего университета, больше узнали о создании радио, телефона, телеграфа и других средств связи. Ещё мы, что на мой взгляд очень важно, увидели все экспонаты своими глазами, могли их потрогать. Нам показали альбомы выпускников, и мы словно побывали в прошлом. Хочется сказать, что директор музея Сабина Владимировна очень хороший и эмоциональный рассказчик. Она сумела заинтересовать всех нас с первых минут общения и погрузить в атмосферу того времени, когда только-только начали появляться первые телеграфы и телевизоры. Мне очень понравилось!!!</a:t>
            </a:r>
          </a:p>
        </p:txBody>
      </p:sp>
    </p:spTree>
    <p:extLst>
      <p:ext uri="{BB962C8B-B14F-4D97-AF65-F5344CB8AC3E}">
        <p14:creationId xmlns="" xmlns:p14="http://schemas.microsoft.com/office/powerpoint/2010/main" val="108651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A60BAB6-8B68-4EC3-969E-7D931249E1FA}"/>
              </a:ext>
            </a:extLst>
          </p:cNvPr>
          <p:cNvSpPr>
            <a:spLocks noGrp="1"/>
          </p:cNvSpPr>
          <p:nvPr>
            <p:ph type="title"/>
          </p:nvPr>
        </p:nvSpPr>
        <p:spPr>
          <a:xfrm>
            <a:off x="775394" y="154546"/>
            <a:ext cx="3932237" cy="904741"/>
          </a:xfrm>
        </p:spPr>
        <p:txBody>
          <a:bodyPr>
            <a:normAutofit/>
          </a:bodyPr>
          <a:lstStyle/>
          <a:p>
            <a:r>
              <a:rPr lang="ru-RU" sz="4400" dirty="0"/>
              <a:t>Яровиков Илья</a:t>
            </a:r>
          </a:p>
        </p:txBody>
      </p:sp>
      <p:pic>
        <p:nvPicPr>
          <p:cNvPr id="6" name="Объект 5">
            <a:extLst>
              <a:ext uri="{FF2B5EF4-FFF2-40B4-BE49-F238E27FC236}">
                <a16:creationId xmlns="" xmlns:a16="http://schemas.microsoft.com/office/drawing/2014/main" id="{BD9E4FBC-F51D-4ED7-BB1E-F188632FC3DB}"/>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441679" y="987425"/>
            <a:ext cx="3655218" cy="4873625"/>
          </a:xfrm>
        </p:spPr>
      </p:pic>
      <p:sp>
        <p:nvSpPr>
          <p:cNvPr id="4" name="Текст 3">
            <a:extLst>
              <a:ext uri="{FF2B5EF4-FFF2-40B4-BE49-F238E27FC236}">
                <a16:creationId xmlns="" xmlns:a16="http://schemas.microsoft.com/office/drawing/2014/main" id="{1E35A1E7-C5D3-4411-AF63-E8241C65D1CA}"/>
              </a:ext>
            </a:extLst>
          </p:cNvPr>
          <p:cNvSpPr>
            <a:spLocks noGrp="1"/>
          </p:cNvSpPr>
          <p:nvPr>
            <p:ph type="body" sz="half" idx="2"/>
          </p:nvPr>
        </p:nvSpPr>
        <p:spPr>
          <a:xfrm>
            <a:off x="0" y="1027090"/>
            <a:ext cx="6130344" cy="3811588"/>
          </a:xfrm>
        </p:spPr>
        <p:txBody>
          <a:bodyPr>
            <a:noAutofit/>
          </a:bodyPr>
          <a:lstStyle/>
          <a:p>
            <a:r>
              <a:rPr lang="ru-RU" sz="2000" b="1" dirty="0"/>
              <a:t>Побывав в </a:t>
            </a:r>
            <a:r>
              <a:rPr lang="ru-RU" sz="2000" b="1" dirty="0" err="1"/>
              <a:t>бончевском</a:t>
            </a:r>
            <a:r>
              <a:rPr lang="ru-RU" sz="2000" b="1" dirty="0"/>
              <a:t> </a:t>
            </a:r>
            <a:r>
              <a:rPr lang="ru-RU" sz="2000" b="1" dirty="0" smtClean="0"/>
              <a:t>музее, </a:t>
            </a:r>
            <a:r>
              <a:rPr lang="ru-RU" sz="2000" b="1" dirty="0"/>
              <a:t>я был поистине удивлен, ибо шел туда нехотя. </a:t>
            </a:r>
            <a:r>
              <a:rPr lang="ru-RU" sz="2000" b="1" dirty="0" smtClean="0"/>
              <a:t>Но, </a:t>
            </a:r>
            <a:r>
              <a:rPr lang="ru-RU" sz="2000" b="1" dirty="0"/>
              <a:t>как только мы вошли, я понял, что не зря выделил на это время. Всё эти приборы стародавних времен доставили мне огромное эстетическое удовольствие и вызвали глубокий интерес. Я и подумать не мог, какими могут быть замысловатыми и интересными такие привычные глазу вещи, как например телевизор. Это я говорю о том самом телевизоре с зеркалом. Голова сразу начала разрываться от мыслей, что это всё нужно было изобрести впервые, а не просто модернизировать старое</a:t>
            </a:r>
            <a:r>
              <a:rPr lang="ru-RU" sz="2000" b="1" dirty="0" smtClean="0"/>
              <a:t>, сколько </a:t>
            </a:r>
            <a:r>
              <a:rPr lang="ru-RU" sz="2000" b="1" dirty="0"/>
              <a:t>сил и времени было угрохано, чтобы реализовать то, что тогда большинству и в голову не могло прийти.</a:t>
            </a:r>
          </a:p>
          <a:p>
            <a:r>
              <a:rPr lang="ru-RU" sz="2000" b="1" dirty="0"/>
              <a:t>Я очень рад, что побывал в таком замечательном месте и надеюсь, что мы посетим еще много интереснейших мест.</a:t>
            </a:r>
          </a:p>
        </p:txBody>
      </p:sp>
    </p:spTree>
    <p:extLst>
      <p:ext uri="{BB962C8B-B14F-4D97-AF65-F5344CB8AC3E}">
        <p14:creationId xmlns="" xmlns:p14="http://schemas.microsoft.com/office/powerpoint/2010/main" val="1066119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7294" y="1009069"/>
            <a:ext cx="10515600" cy="1325563"/>
          </a:xfrm>
        </p:spPr>
        <p:txBody>
          <a:bodyPr>
            <a:normAutofit fontScale="90000"/>
          </a:bodyPr>
          <a:lstStyle/>
          <a:p>
            <a:pPr algn="ctr"/>
            <a:r>
              <a:rPr lang="ru-RU"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Вывод: </a:t>
            </a:r>
            <a:br>
              <a:rPr lang="ru-RU"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ru-RU"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нам (всей группе) </a:t>
            </a:r>
            <a:r>
              <a:rPr lang="ru-RU"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очень понравился </a:t>
            </a:r>
            <a:r>
              <a:rPr lang="ru-RU"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Музей </a:t>
            </a:r>
            <a:r>
              <a:rPr lang="ru-RU"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СПбГУТ</a:t>
            </a:r>
            <a:r>
              <a:rPr lang="ru-RU"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ru-RU" dirty="0"/>
          </a:p>
        </p:txBody>
      </p:sp>
      <p:sp>
        <p:nvSpPr>
          <p:cNvPr id="3" name="Объект 2"/>
          <p:cNvSpPr>
            <a:spLocks noGrp="1"/>
          </p:cNvSpPr>
          <p:nvPr>
            <p:ph idx="1"/>
          </p:nvPr>
        </p:nvSpPr>
        <p:spPr>
          <a:xfrm>
            <a:off x="722291" y="2791540"/>
            <a:ext cx="10515600" cy="1394093"/>
          </a:xfrm>
        </p:spPr>
        <p:txBody>
          <a:bodyPr>
            <a:normAutofit/>
          </a:bodyPr>
          <a:lstStyle/>
          <a:p>
            <a:pPr algn="ctr">
              <a:buNone/>
            </a:pPr>
            <a:endParaRPr lang="ru-RU" dirty="0">
              <a:effectLst>
                <a:outerShdw blurRad="38100" dist="38100" dir="2700000" algn="tl">
                  <a:srgbClr val="000000">
                    <a:alpha val="43137"/>
                  </a:srgbClr>
                </a:outerShdw>
              </a:effectLst>
            </a:endParaRPr>
          </a:p>
          <a:p>
            <a:pPr algn="ctr"/>
            <a:endParaRPr lang="ru-RU" dirty="0">
              <a:effectLst>
                <a:outerShdw blurRad="38100" dist="38100" dir="2700000" algn="tl">
                  <a:srgbClr val="000000">
                    <a:alpha val="43137"/>
                  </a:srgbClr>
                </a:outerShdw>
              </a:effectLst>
            </a:endParaRPr>
          </a:p>
          <a:p>
            <a:endParaRPr lang="ru-RU" dirty="0"/>
          </a:p>
        </p:txBody>
      </p:sp>
    </p:spTree>
    <p:extLst>
      <p:ext uri="{BB962C8B-B14F-4D97-AF65-F5344CB8AC3E}">
        <p14:creationId xmlns="" xmlns:p14="http://schemas.microsoft.com/office/powerpoint/2010/main" val="534208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160" y="2361565"/>
            <a:ext cx="10515600" cy="1325563"/>
          </a:xfrm>
        </p:spPr>
        <p:txBody>
          <a:bodyPr/>
          <a:lstStyle/>
          <a:p>
            <a:pPr algn="ctr"/>
            <a:r>
              <a:rPr lang="ru-RU"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Спасибо за внимание!</a:t>
            </a:r>
          </a:p>
        </p:txBody>
      </p:sp>
      <p:pic>
        <p:nvPicPr>
          <p:cNvPr id="4" name="Picture 4" descr="http://www.gf-sut.ru/img/gflogo.png"/>
          <p:cNvPicPr>
            <a:picLocks noChangeAspect="1" noChangeArrowheads="1"/>
          </p:cNvPicPr>
          <p:nvPr/>
        </p:nvPicPr>
        <p:blipFill>
          <a:blip r:embed="rId2" cstate="print"/>
          <a:srcRect/>
          <a:stretch>
            <a:fillRect/>
          </a:stretch>
        </p:blipFill>
        <p:spPr bwMode="auto">
          <a:xfrm>
            <a:off x="11192854" y="97876"/>
            <a:ext cx="785786" cy="727580"/>
          </a:xfrm>
          <a:prstGeom prst="rect">
            <a:avLst/>
          </a:prstGeom>
          <a:noFill/>
          <a:ln w="9525">
            <a:noFill/>
            <a:miter lim="800000"/>
            <a:headEnd/>
            <a:tailEnd/>
          </a:ln>
        </p:spPr>
      </p:pic>
      <p:sp>
        <p:nvSpPr>
          <p:cNvPr id="5" name="Прямоугольник 4"/>
          <p:cNvSpPr/>
          <p:nvPr/>
        </p:nvSpPr>
        <p:spPr>
          <a:xfrm>
            <a:off x="3810000" y="30481"/>
            <a:ext cx="5242525" cy="461665"/>
          </a:xfrm>
          <a:prstGeom prst="rect">
            <a:avLst/>
          </a:prstGeom>
        </p:spPr>
        <p:txBody>
          <a:bodyPr wrap="none">
            <a:spAutoFit/>
          </a:bodyPr>
          <a:lstStyle/>
          <a:p>
            <a:r>
              <a:rPr lang="ru-RU" sz="2400" b="1" dirty="0">
                <a:solidFill>
                  <a:srgbClr val="F8F565"/>
                </a:solidFill>
                <a:effectLst>
                  <a:outerShdw blurRad="21336" dist="16002" dir="5400000" rotWithShape="0">
                    <a:srgbClr val="000000"/>
                  </a:outerShdw>
                </a:effectLst>
                <a:latin typeface="+mj-lt"/>
                <a:ea typeface="Marker Felt"/>
                <a:cs typeface="Marker Felt"/>
                <a:sym typeface="Marker Felt"/>
              </a:rPr>
              <a:t>Кафедра истории и </a:t>
            </a:r>
            <a:r>
              <a:rPr lang="ru-RU" sz="2400" b="1" dirty="0" err="1">
                <a:solidFill>
                  <a:srgbClr val="F8F565"/>
                </a:solidFill>
                <a:effectLst>
                  <a:outerShdw blurRad="21336" dist="16002" dir="5400000" rotWithShape="0">
                    <a:srgbClr val="000000"/>
                  </a:outerShdw>
                </a:effectLst>
                <a:latin typeface="+mj-lt"/>
                <a:ea typeface="Marker Felt"/>
                <a:cs typeface="Marker Felt"/>
                <a:sym typeface="Marker Felt"/>
              </a:rPr>
              <a:t>регионоведения</a:t>
            </a:r>
            <a:r>
              <a:rPr lang="ru-RU" sz="2400" b="1" dirty="0">
                <a:ln w="12700">
                  <a:solidFill>
                    <a:schemeClr val="accent1"/>
                  </a:solidFill>
                  <a:prstDash val="solid"/>
                </a:ln>
                <a:solidFill>
                  <a:srgbClr val="F8F565"/>
                </a:solidFill>
                <a:effectLst>
                  <a:outerShdw dist="38100" dir="2640000" algn="bl" rotWithShape="0">
                    <a:schemeClr val="accent1"/>
                  </a:outerShdw>
                </a:effectLst>
                <a:latin typeface="+mj-lt"/>
                <a:ea typeface="Calibri" panose="020F0502020204030204" pitchFamily="34" charset="0"/>
                <a:cs typeface="Times New Roman" panose="02020603050405020304" pitchFamily="18" charset="0"/>
              </a:rPr>
              <a:t> </a:t>
            </a:r>
            <a:endParaRPr lang="ru-RU" sz="2400" b="1" dirty="0">
              <a:ln w="12700">
                <a:solidFill>
                  <a:schemeClr val="accent1"/>
                </a:solidFill>
                <a:prstDash val="solid"/>
              </a:ln>
              <a:solidFill>
                <a:srgbClr val="F8F565"/>
              </a:solidFill>
              <a:effectLst>
                <a:outerShdw dist="38100" dir="2640000" algn="bl" rotWithShape="0">
                  <a:schemeClr val="accent1"/>
                </a:outerShdw>
              </a:effectLst>
              <a:latin typeface="+mj-lt"/>
            </a:endParaRPr>
          </a:p>
        </p:txBody>
      </p:sp>
      <p:sp>
        <p:nvSpPr>
          <p:cNvPr id="6" name="Прямоугольник 5"/>
          <p:cNvSpPr/>
          <p:nvPr/>
        </p:nvSpPr>
        <p:spPr>
          <a:xfrm>
            <a:off x="0" y="45721"/>
            <a:ext cx="1903085" cy="461665"/>
          </a:xfrm>
          <a:prstGeom prst="rect">
            <a:avLst/>
          </a:prstGeom>
        </p:spPr>
        <p:txBody>
          <a:bodyPr wrap="none">
            <a:spAutoFit/>
          </a:bodyPr>
          <a:lstStyle/>
          <a:p>
            <a:pPr lvl="0">
              <a:defRPr sz="1800">
                <a:solidFill>
                  <a:srgbClr val="000000"/>
                </a:solidFill>
                <a:effectLst/>
              </a:defRPr>
            </a:pPr>
            <a:r>
              <a:rPr lang="ru-RU" sz="2400" b="1" dirty="0">
                <a:solidFill>
                  <a:srgbClr val="FFFFFF"/>
                </a:solidFill>
                <a:latin typeface="Times New Roman Bold"/>
                <a:ea typeface="Times New Roman Bold"/>
                <a:cs typeface="Times New Roman Bold"/>
                <a:sym typeface="Times New Roman Bold"/>
              </a:rPr>
              <a:t>СПб </a:t>
            </a:r>
            <a:r>
              <a:rPr lang="ru-RU" sz="2400" b="1" dirty="0">
                <a:solidFill>
                  <a:srgbClr val="FFC000"/>
                </a:solidFill>
                <a:latin typeface="Times New Roman Bold"/>
                <a:ea typeface="Times New Roman Bold"/>
                <a:cs typeface="Times New Roman Bold"/>
                <a:sym typeface="Times New Roman Bold"/>
              </a:rPr>
              <a:t>ГУТ </a:t>
            </a:r>
            <a:r>
              <a:rPr lang="ru-RU" sz="2400" b="1" dirty="0">
                <a:solidFill>
                  <a:srgbClr val="FFC000"/>
                </a:solidFill>
                <a:latin typeface="Arial Black"/>
                <a:ea typeface="Arial Black"/>
                <a:cs typeface="Arial Black"/>
                <a:sym typeface="Arial Black"/>
              </a:rPr>
              <a:t>)))</a:t>
            </a:r>
          </a:p>
        </p:txBody>
      </p:sp>
    </p:spTree>
    <p:extLst>
      <p:ext uri="{BB962C8B-B14F-4D97-AF65-F5344CB8AC3E}">
        <p14:creationId xmlns="" xmlns:p14="http://schemas.microsoft.com/office/powerpoint/2010/main" val="3857050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0C92438-32C2-4CFB-8FE7-F0C7627CFF3B}"/>
              </a:ext>
            </a:extLst>
          </p:cNvPr>
          <p:cNvSpPr>
            <a:spLocks noGrp="1"/>
          </p:cNvSpPr>
          <p:nvPr>
            <p:ph type="title"/>
          </p:nvPr>
        </p:nvSpPr>
        <p:spPr>
          <a:xfrm>
            <a:off x="955697" y="0"/>
            <a:ext cx="5625406" cy="917620"/>
          </a:xfrm>
        </p:spPr>
        <p:txBody>
          <a:bodyPr>
            <a:normAutofit/>
          </a:bodyPr>
          <a:lstStyle/>
          <a:p>
            <a:r>
              <a:rPr lang="ru-RU" sz="4400" dirty="0"/>
              <a:t>Башкинцева Мария</a:t>
            </a:r>
          </a:p>
        </p:txBody>
      </p:sp>
      <p:pic>
        <p:nvPicPr>
          <p:cNvPr id="6" name="Объект 5">
            <a:extLst>
              <a:ext uri="{FF2B5EF4-FFF2-40B4-BE49-F238E27FC236}">
                <a16:creationId xmlns="" xmlns:a16="http://schemas.microsoft.com/office/drawing/2014/main" id="{A10C059B-BE75-430A-9CD7-0FD63F63F8C2}"/>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7524032" y="993752"/>
            <a:ext cx="4667967" cy="3500975"/>
          </a:xfrm>
        </p:spPr>
      </p:pic>
      <p:sp>
        <p:nvSpPr>
          <p:cNvPr id="4" name="Текст 3">
            <a:extLst>
              <a:ext uri="{FF2B5EF4-FFF2-40B4-BE49-F238E27FC236}">
                <a16:creationId xmlns="" xmlns:a16="http://schemas.microsoft.com/office/drawing/2014/main" id="{64D0D85E-C3A9-4D87-AE3E-822ADA50A4E8}"/>
              </a:ext>
            </a:extLst>
          </p:cNvPr>
          <p:cNvSpPr>
            <a:spLocks noGrp="1"/>
          </p:cNvSpPr>
          <p:nvPr>
            <p:ph type="body" sz="half" idx="2"/>
          </p:nvPr>
        </p:nvSpPr>
        <p:spPr>
          <a:xfrm>
            <a:off x="167425" y="782392"/>
            <a:ext cx="7031864" cy="3811588"/>
          </a:xfrm>
        </p:spPr>
        <p:txBody>
          <a:bodyPr>
            <a:noAutofit/>
          </a:bodyPr>
          <a:lstStyle/>
          <a:p>
            <a:r>
              <a:rPr lang="ru-RU" sz="2000" b="1" dirty="0"/>
              <a:t>Вместе со своей группой ИКТС-71 я побывала в </a:t>
            </a:r>
            <a:r>
              <a:rPr lang="ru-RU" sz="2000" b="1" dirty="0" smtClean="0"/>
              <a:t>Музее университета </a:t>
            </a:r>
            <a:r>
              <a:rPr lang="ru-RU" sz="2000" b="1" dirty="0"/>
              <a:t>телекоммуникаций им. профессора Бонч-Бруевича. Вся атмосфера этого места по-настоящему способна перенести тебя в те времена, когда происходило зарождение телекоммуникации, можно было полностью погрузиться во времена Великой Отечественной Войны, так как еще с тех времен связь берет свои начала. Особенно мне запомнился радиоприемник типа "ЭЧС-3", который был произведен на заводе им. </a:t>
            </a:r>
            <a:r>
              <a:rPr lang="ru-RU" sz="2000" b="1" dirty="0" smtClean="0"/>
              <a:t>Орджоникидзе </a:t>
            </a:r>
            <a:r>
              <a:rPr lang="ru-RU" sz="2000" b="1" dirty="0"/>
              <a:t>в 1935 году. Диапазон волн этого радиоприемника составлял от 200-2000 метров и был разделён еще на 4 поддиапазона. В музее было много интересных и потрясающих </a:t>
            </a:r>
            <a:r>
              <a:rPr lang="ru-RU" sz="2000" b="1" dirty="0" smtClean="0"/>
              <a:t>экспонатов</a:t>
            </a:r>
            <a:r>
              <a:rPr lang="ru-RU" sz="2000" b="1" dirty="0"/>
              <a:t>. Еще мне очень запомнился телефонный аппарат системы ЦБ</a:t>
            </a:r>
            <a:r>
              <a:rPr lang="ru-RU" sz="2000" b="1" dirty="0" smtClean="0"/>
              <a:t>, был </a:t>
            </a:r>
            <a:r>
              <a:rPr lang="ru-RU" sz="2000" b="1" dirty="0"/>
              <a:t>произведен в Швеции фирмой "Эриксон и Ко" в 1910 году. Абонентская установка с телефонным аппаратом ЦБ не имеет батареи, а в самом аппарате нет индуктора для посылки вызова на коммутатор. Пользование телефонным аппаратом ЦБ удобнее, чем телефонным аппаратом МБ, ведь его техническое содержание проще из-за отсутствия батареи и индуктора. Мне очень понравилось в музее, побывав в этом месте, можно узнать много новой и полезной информации.</a:t>
            </a:r>
          </a:p>
        </p:txBody>
      </p:sp>
    </p:spTree>
    <p:extLst>
      <p:ext uri="{BB962C8B-B14F-4D97-AF65-F5344CB8AC3E}">
        <p14:creationId xmlns="" xmlns:p14="http://schemas.microsoft.com/office/powerpoint/2010/main" val="702174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245A01F-56BF-4DB4-B0A5-242C8E793E67}"/>
              </a:ext>
            </a:extLst>
          </p:cNvPr>
          <p:cNvSpPr>
            <a:spLocks noGrp="1"/>
          </p:cNvSpPr>
          <p:nvPr>
            <p:ph type="title"/>
          </p:nvPr>
        </p:nvSpPr>
        <p:spPr>
          <a:xfrm>
            <a:off x="826909" y="0"/>
            <a:ext cx="3932237" cy="1600200"/>
          </a:xfrm>
        </p:spPr>
        <p:txBody>
          <a:bodyPr>
            <a:normAutofit/>
          </a:bodyPr>
          <a:lstStyle/>
          <a:p>
            <a:r>
              <a:rPr lang="ru-RU" sz="4400" dirty="0"/>
              <a:t>Воробьёв Анатолий</a:t>
            </a:r>
          </a:p>
        </p:txBody>
      </p:sp>
      <p:pic>
        <p:nvPicPr>
          <p:cNvPr id="6" name="Рисунок 5">
            <a:extLst>
              <a:ext uri="{FF2B5EF4-FFF2-40B4-BE49-F238E27FC236}">
                <a16:creationId xmlns="" xmlns:a16="http://schemas.microsoft.com/office/drawing/2014/main" id="{C7EF4CC1-2A8C-43CA-AE68-164028F04E40}"/>
              </a:ext>
            </a:extLst>
          </p:cNvPr>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l="2508" r="2508"/>
          <a:stretch>
            <a:fillRect/>
          </a:stretch>
        </p:blipFill>
        <p:spPr>
          <a:xfrm>
            <a:off x="6956348" y="1"/>
            <a:ext cx="5235652" cy="4134118"/>
          </a:xfrm>
        </p:spPr>
      </p:pic>
      <p:sp>
        <p:nvSpPr>
          <p:cNvPr id="4" name="Текст 3">
            <a:extLst>
              <a:ext uri="{FF2B5EF4-FFF2-40B4-BE49-F238E27FC236}">
                <a16:creationId xmlns="" xmlns:a16="http://schemas.microsoft.com/office/drawing/2014/main" id="{3A19D4F2-F5D2-44B5-AAF8-18A4A14154D5}"/>
              </a:ext>
            </a:extLst>
          </p:cNvPr>
          <p:cNvSpPr>
            <a:spLocks noGrp="1"/>
          </p:cNvSpPr>
          <p:nvPr>
            <p:ph type="body" sz="half" idx="2"/>
          </p:nvPr>
        </p:nvSpPr>
        <p:spPr>
          <a:xfrm>
            <a:off x="0" y="1503608"/>
            <a:ext cx="7495504" cy="3811588"/>
          </a:xfrm>
        </p:spPr>
        <p:txBody>
          <a:bodyPr>
            <a:noAutofit/>
          </a:bodyPr>
          <a:lstStyle/>
          <a:p>
            <a:r>
              <a:rPr lang="ru-RU" sz="2400" b="1" dirty="0">
                <a:latin typeface="Times New Roman" panose="02020603050405020304" pitchFamily="18" charset="0"/>
                <a:cs typeface="Times New Roman" panose="02020603050405020304" pitchFamily="18" charset="0"/>
              </a:rPr>
              <a:t>Поход в музей подарил мне массу положительных эмоций. Первое приятное отличие этого музея от других заключалось в том, что здесь экспонаты можно было потрогать, не боясь злых смотрительниц. Кроме того – совершенно неожиданно для меня – мне понравилось слушать экскурсовода. Он рассказывал нам много интересных историй. К примеру, меня удивило то, что телефон Белла нужно было подносить сначала к уху, чтобы услышать говорящего, а потом ко рту, чтобы ему ответить. Также мне понравился телевизор с зеркальным экраном на откидной крышке. В настоящее время очень трудно представить, чтобы телевизор был таким громоздким и уж точно неподъёмным.</a:t>
            </a:r>
            <a:endParaRPr lang="ru-RU" sz="2400" b="1" dirty="0"/>
          </a:p>
        </p:txBody>
      </p:sp>
    </p:spTree>
    <p:extLst>
      <p:ext uri="{BB962C8B-B14F-4D97-AF65-F5344CB8AC3E}">
        <p14:creationId xmlns="" xmlns:p14="http://schemas.microsoft.com/office/powerpoint/2010/main" val="1908470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8D4DCBD-1F1E-4D3A-A6EB-1742ACB7A799}"/>
              </a:ext>
            </a:extLst>
          </p:cNvPr>
          <p:cNvSpPr>
            <a:spLocks noGrp="1"/>
          </p:cNvSpPr>
          <p:nvPr>
            <p:ph type="title"/>
          </p:nvPr>
        </p:nvSpPr>
        <p:spPr/>
        <p:txBody>
          <a:bodyPr>
            <a:normAutofit/>
          </a:bodyPr>
          <a:lstStyle/>
          <a:p>
            <a:r>
              <a:rPr lang="ru-RU" sz="4400" dirty="0"/>
              <a:t>Глинских Алина</a:t>
            </a:r>
          </a:p>
        </p:txBody>
      </p:sp>
      <p:sp>
        <p:nvSpPr>
          <p:cNvPr id="4" name="Текст 3">
            <a:extLst>
              <a:ext uri="{FF2B5EF4-FFF2-40B4-BE49-F238E27FC236}">
                <a16:creationId xmlns="" xmlns:a16="http://schemas.microsoft.com/office/drawing/2014/main" id="{62A0F4D3-F2EC-4943-94D4-005796DF5B43}"/>
              </a:ext>
            </a:extLst>
          </p:cNvPr>
          <p:cNvSpPr>
            <a:spLocks noGrp="1"/>
          </p:cNvSpPr>
          <p:nvPr>
            <p:ph type="body" sz="half" idx="2"/>
          </p:nvPr>
        </p:nvSpPr>
        <p:spPr>
          <a:xfrm>
            <a:off x="270456" y="2057400"/>
            <a:ext cx="4971245" cy="3811588"/>
          </a:xfrm>
        </p:spPr>
        <p:txBody>
          <a:bodyPr>
            <a:noAutofit/>
          </a:bodyPr>
          <a:lstStyle/>
          <a:p>
            <a:r>
              <a:rPr lang="ru-RU" sz="2400" b="1" dirty="0"/>
              <a:t>Замечательный музей, который интересен людям любого возраста. Разве можно удержаться от прослушивания старых пластинок. Музыка помогает окунуться в атмосферу прошлого века. </a:t>
            </a:r>
          </a:p>
          <a:p>
            <a:r>
              <a:rPr lang="ru-RU" sz="2400" b="1" dirty="0"/>
              <a:t>Мне было интересно увидеть впервые старые </a:t>
            </a:r>
            <a:r>
              <a:rPr lang="ru-RU" sz="2400" b="1" dirty="0" err="1"/>
              <a:t>телевизоры,фотоаппараты</a:t>
            </a:r>
            <a:r>
              <a:rPr lang="ru-RU" sz="2400" b="1" dirty="0"/>
              <a:t> , телефоны.</a:t>
            </a:r>
          </a:p>
        </p:txBody>
      </p:sp>
      <p:pic>
        <p:nvPicPr>
          <p:cNvPr id="14" name="Объект 13">
            <a:extLst>
              <a:ext uri="{FF2B5EF4-FFF2-40B4-BE49-F238E27FC236}">
                <a16:creationId xmlns="" xmlns:a16="http://schemas.microsoft.com/office/drawing/2014/main" id="{E966F0F7-F6DB-483E-B895-3AA8249146C1}"/>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183188" y="1109662"/>
            <a:ext cx="6172200" cy="4629150"/>
          </a:xfrm>
        </p:spPr>
      </p:pic>
    </p:spTree>
    <p:extLst>
      <p:ext uri="{BB962C8B-B14F-4D97-AF65-F5344CB8AC3E}">
        <p14:creationId xmlns="" xmlns:p14="http://schemas.microsoft.com/office/powerpoint/2010/main" val="3010643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B7247DB-E006-4E26-8BCE-F6833743826E}"/>
              </a:ext>
            </a:extLst>
          </p:cNvPr>
          <p:cNvSpPr>
            <a:spLocks noGrp="1"/>
          </p:cNvSpPr>
          <p:nvPr>
            <p:ph type="title"/>
          </p:nvPr>
        </p:nvSpPr>
        <p:spPr/>
        <p:txBody>
          <a:bodyPr>
            <a:normAutofit/>
          </a:bodyPr>
          <a:lstStyle/>
          <a:p>
            <a:r>
              <a:rPr lang="ru-RU" sz="4400" dirty="0"/>
              <a:t>Гузанов Александр</a:t>
            </a:r>
          </a:p>
        </p:txBody>
      </p:sp>
      <p:pic>
        <p:nvPicPr>
          <p:cNvPr id="6" name="Объект 5">
            <a:extLst>
              <a:ext uri="{FF2B5EF4-FFF2-40B4-BE49-F238E27FC236}">
                <a16:creationId xmlns="" xmlns:a16="http://schemas.microsoft.com/office/drawing/2014/main" id="{870E791F-7F2A-4BAF-9183-47FCDAE93A36}"/>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052238" y="987425"/>
            <a:ext cx="5934630" cy="4873625"/>
          </a:xfrm>
        </p:spPr>
      </p:pic>
      <p:sp>
        <p:nvSpPr>
          <p:cNvPr id="4" name="Текст 3">
            <a:extLst>
              <a:ext uri="{FF2B5EF4-FFF2-40B4-BE49-F238E27FC236}">
                <a16:creationId xmlns="" xmlns:a16="http://schemas.microsoft.com/office/drawing/2014/main" id="{AB8285AA-4E43-44BE-9755-D4438438F913}"/>
              </a:ext>
            </a:extLst>
          </p:cNvPr>
          <p:cNvSpPr>
            <a:spLocks noGrp="1"/>
          </p:cNvSpPr>
          <p:nvPr>
            <p:ph type="body" sz="half" idx="2"/>
          </p:nvPr>
        </p:nvSpPr>
        <p:spPr>
          <a:xfrm>
            <a:off x="309094" y="2057400"/>
            <a:ext cx="4462932" cy="3811588"/>
          </a:xfrm>
        </p:spPr>
        <p:txBody>
          <a:bodyPr>
            <a:normAutofit/>
          </a:bodyPr>
          <a:lstStyle/>
          <a:p>
            <a:r>
              <a:rPr lang="ru-RU" sz="2400" b="1" dirty="0"/>
              <a:t>Мне очень понравилась экскурсия в музее. Очень понравилось, то что сама экскурсия проходила как живое общение, а не лекция. Больше всего мне запомнилась печальная история Макинтоша, который был залит чаем.</a:t>
            </a:r>
          </a:p>
        </p:txBody>
      </p:sp>
    </p:spTree>
    <p:extLst>
      <p:ext uri="{BB962C8B-B14F-4D97-AF65-F5344CB8AC3E}">
        <p14:creationId xmlns="" xmlns:p14="http://schemas.microsoft.com/office/powerpoint/2010/main" val="954686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3B735DA-58FC-4784-A657-1543CF86F1AE}"/>
              </a:ext>
            </a:extLst>
          </p:cNvPr>
          <p:cNvSpPr>
            <a:spLocks noGrp="1"/>
          </p:cNvSpPr>
          <p:nvPr>
            <p:ph type="title"/>
          </p:nvPr>
        </p:nvSpPr>
        <p:spPr/>
        <p:txBody>
          <a:bodyPr>
            <a:normAutofit/>
          </a:bodyPr>
          <a:lstStyle/>
          <a:p>
            <a:r>
              <a:rPr lang="ru-RU" sz="4400" dirty="0"/>
              <a:t>Долматова Виктория</a:t>
            </a:r>
          </a:p>
        </p:txBody>
      </p:sp>
      <p:pic>
        <p:nvPicPr>
          <p:cNvPr id="6" name="Объект 5">
            <a:extLst>
              <a:ext uri="{FF2B5EF4-FFF2-40B4-BE49-F238E27FC236}">
                <a16:creationId xmlns="" xmlns:a16="http://schemas.microsoft.com/office/drawing/2014/main" id="{00A6B27F-9338-456B-8AC7-A15D5BE41316}"/>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019800" y="478598"/>
            <a:ext cx="6172200" cy="4629150"/>
          </a:xfrm>
        </p:spPr>
      </p:pic>
      <p:sp>
        <p:nvSpPr>
          <p:cNvPr id="4" name="Текст 3">
            <a:extLst>
              <a:ext uri="{FF2B5EF4-FFF2-40B4-BE49-F238E27FC236}">
                <a16:creationId xmlns="" xmlns:a16="http://schemas.microsoft.com/office/drawing/2014/main" id="{410673F9-E64F-41A5-B60E-64AA9C45407B}"/>
              </a:ext>
            </a:extLst>
          </p:cNvPr>
          <p:cNvSpPr>
            <a:spLocks noGrp="1"/>
          </p:cNvSpPr>
          <p:nvPr>
            <p:ph type="body" sz="half" idx="2"/>
          </p:nvPr>
        </p:nvSpPr>
        <p:spPr>
          <a:xfrm>
            <a:off x="218941" y="2057400"/>
            <a:ext cx="5756855" cy="3811588"/>
          </a:xfrm>
        </p:spPr>
        <p:txBody>
          <a:bodyPr>
            <a:noAutofit/>
          </a:bodyPr>
          <a:lstStyle/>
          <a:p>
            <a:r>
              <a:rPr lang="ru-RU" sz="2400" b="1" dirty="0"/>
              <a:t>П</a:t>
            </a:r>
            <a:r>
              <a:rPr lang="ru-RU" sz="2400" b="1" dirty="0" smtClean="0"/>
              <a:t>осле </a:t>
            </a:r>
            <a:r>
              <a:rPr lang="ru-RU" sz="2400" b="1" dirty="0"/>
              <a:t>посещения музея </a:t>
            </a:r>
            <a:r>
              <a:rPr lang="ru-RU" sz="2400" b="1" dirty="0" smtClean="0"/>
              <a:t>в </a:t>
            </a:r>
            <a:r>
              <a:rPr lang="ru-RU" sz="2400" b="1" dirty="0" err="1"/>
              <a:t>СПбГУТ</a:t>
            </a:r>
            <a:r>
              <a:rPr lang="ru-RU" sz="2400" b="1" dirty="0"/>
              <a:t> я осталась под большим впечатлением . Там я узнала много нового о развитии связи в России. Там было много хороших экспонатов , например, телевизор с оптико-механическим развёртывающим устройством-диском </a:t>
            </a:r>
            <a:r>
              <a:rPr lang="ru-RU" sz="2400" b="1" dirty="0" err="1"/>
              <a:t>Нипкова</a:t>
            </a:r>
            <a:r>
              <a:rPr lang="ru-RU" sz="2400" b="1" dirty="0"/>
              <a:t>, передатчик стрелочного телеграфного аппарата и др. Мне очень понравился поход в этот музей, ведь знания , которые я там получила , должен иметь каждый будущий связист.</a:t>
            </a:r>
          </a:p>
        </p:txBody>
      </p:sp>
    </p:spTree>
    <p:extLst>
      <p:ext uri="{BB962C8B-B14F-4D97-AF65-F5344CB8AC3E}">
        <p14:creationId xmlns="" xmlns:p14="http://schemas.microsoft.com/office/powerpoint/2010/main" val="2058394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B8F8881-FCC1-4ADF-88C1-96885B894243}"/>
              </a:ext>
            </a:extLst>
          </p:cNvPr>
          <p:cNvSpPr>
            <a:spLocks noGrp="1"/>
          </p:cNvSpPr>
          <p:nvPr>
            <p:ph type="title"/>
          </p:nvPr>
        </p:nvSpPr>
        <p:spPr/>
        <p:txBody>
          <a:bodyPr>
            <a:normAutofit/>
          </a:bodyPr>
          <a:lstStyle/>
          <a:p>
            <a:r>
              <a:rPr lang="ru-RU" sz="4400" dirty="0"/>
              <a:t>Зиновьева Анастасия</a:t>
            </a:r>
          </a:p>
        </p:txBody>
      </p:sp>
      <p:pic>
        <p:nvPicPr>
          <p:cNvPr id="6" name="Объект 5">
            <a:extLst>
              <a:ext uri="{FF2B5EF4-FFF2-40B4-BE49-F238E27FC236}">
                <a16:creationId xmlns="" xmlns:a16="http://schemas.microsoft.com/office/drawing/2014/main" id="{D175BC3C-4DC7-41A3-B146-874063229A6C}"/>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441679" y="987425"/>
            <a:ext cx="3655218" cy="4873625"/>
          </a:xfrm>
        </p:spPr>
      </p:pic>
      <p:sp>
        <p:nvSpPr>
          <p:cNvPr id="4" name="Текст 3">
            <a:extLst>
              <a:ext uri="{FF2B5EF4-FFF2-40B4-BE49-F238E27FC236}">
                <a16:creationId xmlns="" xmlns:a16="http://schemas.microsoft.com/office/drawing/2014/main" id="{648D5027-DE7C-416F-8627-663C1B14F6EF}"/>
              </a:ext>
            </a:extLst>
          </p:cNvPr>
          <p:cNvSpPr>
            <a:spLocks noGrp="1"/>
          </p:cNvSpPr>
          <p:nvPr>
            <p:ph type="body" sz="half" idx="2"/>
          </p:nvPr>
        </p:nvSpPr>
        <p:spPr>
          <a:xfrm>
            <a:off x="0" y="2057400"/>
            <a:ext cx="6078828" cy="3811588"/>
          </a:xfrm>
        </p:spPr>
        <p:txBody>
          <a:bodyPr>
            <a:noAutofit/>
          </a:bodyPr>
          <a:lstStyle/>
          <a:p>
            <a:r>
              <a:rPr lang="ru-RU" sz="2000" b="1" dirty="0"/>
              <a:t>Музей нашего университета- настоящее собрание времени и истории! С первых минут нахождения </a:t>
            </a:r>
            <a:r>
              <a:rPr lang="ru-RU" sz="2000" b="1" dirty="0" smtClean="0"/>
              <a:t>там  </a:t>
            </a:r>
            <a:r>
              <a:rPr lang="ru-RU" sz="2000" b="1" dirty="0"/>
              <a:t>вы попадаете в невероятную атмосферу! Играет настоящий патефон! Множество старинных фотографий! Первые телеграфы и телевизоры! </a:t>
            </a:r>
          </a:p>
          <a:p>
            <a:r>
              <a:rPr lang="ru-RU" sz="2000" b="1" dirty="0"/>
              <a:t>Но большое впечатление на меня произвёл стрелочный телеграфный аппарат! </a:t>
            </a:r>
          </a:p>
          <a:p>
            <a:r>
              <a:rPr lang="ru-RU" sz="2000" b="1" dirty="0"/>
              <a:t>Хоть он и работал, как нам рассказали, только в соседних комнатах, но это, безусловно, был большой прорыв в области науки и техники! </a:t>
            </a:r>
          </a:p>
          <a:p>
            <a:r>
              <a:rPr lang="ru-RU" sz="2000" b="1" dirty="0"/>
              <a:t>Наш музей должен посетить каждый студент </a:t>
            </a:r>
            <a:r>
              <a:rPr lang="ru-RU" sz="2000" b="1" dirty="0" err="1"/>
              <a:t>СПбГУТ</a:t>
            </a:r>
            <a:r>
              <a:rPr lang="ru-RU" sz="2000" b="1" dirty="0"/>
              <a:t>! Мы можем им гордиться:)</a:t>
            </a:r>
          </a:p>
        </p:txBody>
      </p:sp>
    </p:spTree>
    <p:extLst>
      <p:ext uri="{BB962C8B-B14F-4D97-AF65-F5344CB8AC3E}">
        <p14:creationId xmlns="" xmlns:p14="http://schemas.microsoft.com/office/powerpoint/2010/main" val="974859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56E2F7D-71AC-411E-B98A-1F8BDC5CDFEC}"/>
              </a:ext>
            </a:extLst>
          </p:cNvPr>
          <p:cNvSpPr>
            <a:spLocks noGrp="1"/>
          </p:cNvSpPr>
          <p:nvPr>
            <p:ph type="title"/>
          </p:nvPr>
        </p:nvSpPr>
        <p:spPr>
          <a:xfrm>
            <a:off x="749636" y="289774"/>
            <a:ext cx="3932237" cy="1600200"/>
          </a:xfrm>
        </p:spPr>
        <p:txBody>
          <a:bodyPr>
            <a:normAutofit/>
          </a:bodyPr>
          <a:lstStyle/>
          <a:p>
            <a:r>
              <a:rPr lang="ru-RU" sz="4400" dirty="0"/>
              <a:t>Кабина Мария</a:t>
            </a:r>
          </a:p>
        </p:txBody>
      </p:sp>
      <p:pic>
        <p:nvPicPr>
          <p:cNvPr id="6" name="Рисунок 5">
            <a:extLst>
              <a:ext uri="{FF2B5EF4-FFF2-40B4-BE49-F238E27FC236}">
                <a16:creationId xmlns="" xmlns:a16="http://schemas.microsoft.com/office/drawing/2014/main" id="{F7123AC0-4AFA-4719-BA86-A89B00C2329C}"/>
              </a:ext>
            </a:extLst>
          </p:cNvPr>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l="2508" r="2508"/>
          <a:stretch>
            <a:fillRect/>
          </a:stretch>
        </p:blipFill>
        <p:spPr>
          <a:xfrm>
            <a:off x="6019800" y="0"/>
            <a:ext cx="6172200" cy="4873625"/>
          </a:xfrm>
        </p:spPr>
      </p:pic>
      <p:sp>
        <p:nvSpPr>
          <p:cNvPr id="4" name="Текст 3">
            <a:extLst>
              <a:ext uri="{FF2B5EF4-FFF2-40B4-BE49-F238E27FC236}">
                <a16:creationId xmlns="" xmlns:a16="http://schemas.microsoft.com/office/drawing/2014/main" id="{6FA62B4A-0EFD-4166-A0E1-C21E35A0DEAB}"/>
              </a:ext>
            </a:extLst>
          </p:cNvPr>
          <p:cNvSpPr>
            <a:spLocks noGrp="1"/>
          </p:cNvSpPr>
          <p:nvPr>
            <p:ph type="body" sz="half" idx="2"/>
          </p:nvPr>
        </p:nvSpPr>
        <p:spPr>
          <a:xfrm>
            <a:off x="0" y="1864217"/>
            <a:ext cx="5859887" cy="3811588"/>
          </a:xfrm>
        </p:spPr>
        <p:txBody>
          <a:bodyPr>
            <a:noAutofit/>
          </a:bodyPr>
          <a:lstStyle/>
          <a:p>
            <a:r>
              <a:rPr lang="ru-RU" sz="2000" b="1" dirty="0"/>
              <a:t>К сожалению, я не смогла посетить музей СПБГУТ, поэтому я расскажу про Центральный музей связи имени А. С. Попова-один из старейших </a:t>
            </a:r>
            <a:r>
              <a:rPr lang="ru-RU" sz="2000" b="1" dirty="0" smtClean="0"/>
              <a:t>научно-технических </a:t>
            </a:r>
            <a:r>
              <a:rPr lang="ru-RU" sz="2000" b="1" dirty="0"/>
              <a:t>музеев мира, основан в 1872.</a:t>
            </a:r>
            <a:br>
              <a:rPr lang="ru-RU" sz="2000" b="1" dirty="0"/>
            </a:br>
            <a:r>
              <a:rPr lang="ru-RU" sz="2000" b="1" dirty="0"/>
              <a:t> Уникальную коллекцию музея, посвящённую истории </a:t>
            </a:r>
            <a:r>
              <a:rPr lang="ru-RU" sz="2000" b="1" dirty="0" smtClean="0"/>
              <a:t>развития связи</a:t>
            </a:r>
            <a:r>
              <a:rPr lang="ru-RU" sz="2000" b="1" dirty="0"/>
              <a:t>, </a:t>
            </a:r>
            <a:r>
              <a:rPr lang="ru-RU" sz="2000" b="1" dirty="0" smtClean="0"/>
              <a:t>представляют </a:t>
            </a:r>
            <a:r>
              <a:rPr lang="ru-RU" sz="2000" b="1" dirty="0"/>
              <a:t>экспонаты по истории почтовой, телеграфной и телефонной связи, радиосвязи и </a:t>
            </a:r>
            <a:r>
              <a:rPr lang="ru-RU" sz="2000" b="1" dirty="0" smtClean="0"/>
              <a:t>радиовещанию, телевидению, мобильной, космической </a:t>
            </a:r>
            <a:r>
              <a:rPr lang="ru-RU" sz="2000" b="1" dirty="0"/>
              <a:t>и </a:t>
            </a:r>
            <a:r>
              <a:rPr lang="ru-RU" sz="2000" b="1" dirty="0" smtClean="0"/>
              <a:t>спутниковой </a:t>
            </a:r>
            <a:r>
              <a:rPr lang="ru-RU" sz="2000" b="1" dirty="0"/>
              <a:t>связи. </a:t>
            </a:r>
            <a:br>
              <a:rPr lang="ru-RU" sz="2000" b="1" dirty="0"/>
            </a:br>
            <a:r>
              <a:rPr lang="ru-RU" sz="2000" b="1" dirty="0"/>
              <a:t>Больше всего мне </a:t>
            </a:r>
            <a:r>
              <a:rPr lang="ru-RU" sz="2000" b="1" dirty="0" smtClean="0"/>
              <a:t>понравился </a:t>
            </a:r>
            <a:r>
              <a:rPr lang="ru-RU" sz="2000" b="1" dirty="0"/>
              <a:t>1 зал. Очень интересно было увидеть, какими были раньше почтовые ящики и в каких санях </a:t>
            </a:r>
            <a:r>
              <a:rPr lang="ru-RU" sz="2000" b="1" dirty="0" smtClean="0"/>
              <a:t>перевозили </a:t>
            </a:r>
            <a:r>
              <a:rPr lang="ru-RU" sz="2000" b="1" dirty="0"/>
              <a:t>письма.</a:t>
            </a:r>
          </a:p>
        </p:txBody>
      </p:sp>
    </p:spTree>
    <p:extLst>
      <p:ext uri="{BB962C8B-B14F-4D97-AF65-F5344CB8AC3E}">
        <p14:creationId xmlns="" xmlns:p14="http://schemas.microsoft.com/office/powerpoint/2010/main" val="882954333"/>
      </p:ext>
    </p:extLst>
  </p:cSld>
  <p:clrMapOvr>
    <a:masterClrMapping/>
  </p:clrMapOvr>
</p:sld>
</file>

<file path=ppt/theme/theme1.xml><?xml version="1.0" encoding="utf-8"?>
<a:theme xmlns:a="http://schemas.openxmlformats.org/drawingml/2006/main" name="Глубина">
  <a:themeElements>
    <a:clrScheme name="Глубина">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Глубина">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убина">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Глубина</Template>
  <TotalTime>333</TotalTime>
  <Words>2136</Words>
  <Application>Microsoft Office PowerPoint</Application>
  <PresentationFormat>Произвольный</PresentationFormat>
  <Paragraphs>75</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Глубина</vt:lpstr>
      <vt:lpstr>Слайд 1</vt:lpstr>
      <vt:lpstr>Авдеева Лада</vt:lpstr>
      <vt:lpstr>Башкинцева Мария</vt:lpstr>
      <vt:lpstr>Воробьёв Анатолий</vt:lpstr>
      <vt:lpstr>Глинских Алина</vt:lpstr>
      <vt:lpstr>Гузанов Александр</vt:lpstr>
      <vt:lpstr>Долматова Виктория</vt:lpstr>
      <vt:lpstr>Зиновьева Анастасия</vt:lpstr>
      <vt:lpstr>Кабина Мария</vt:lpstr>
      <vt:lpstr>Калинина Полина</vt:lpstr>
      <vt:lpstr>Картун Виктория</vt:lpstr>
      <vt:lpstr>Круглов Никита</vt:lpstr>
      <vt:lpstr>Куклина Ангелина</vt:lpstr>
      <vt:lpstr>Курилович Арина</vt:lpstr>
      <vt:lpstr>Куршиева Мария</vt:lpstr>
      <vt:lpstr>Ламбрев Иван</vt:lpstr>
      <vt:lpstr>Обухов Станислав</vt:lpstr>
      <vt:lpstr>Сауков Кирилл</vt:lpstr>
      <vt:lpstr>Сафонов Владислав</vt:lpstr>
      <vt:lpstr>Слюсарь Ксения</vt:lpstr>
      <vt:lpstr>Стромова Кристина</vt:lpstr>
      <vt:lpstr>Трутнева Дарья</vt:lpstr>
      <vt:lpstr>Финаев Александр</vt:lpstr>
      <vt:lpstr>Шураева Екатерина</vt:lpstr>
      <vt:lpstr>Яровиков Илья</vt:lpstr>
      <vt:lpstr>Вывод:  нам (всей группе) очень понравился Музей СПбГУТ. </vt:lpstr>
      <vt:lpstr>Спасибо за внимание!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Liza</dc:creator>
  <cp:lastModifiedBy>Татьяна Сергеевна</cp:lastModifiedBy>
  <cp:revision>66</cp:revision>
  <dcterms:created xsi:type="dcterms:W3CDTF">2016-10-07T19:17:55Z</dcterms:created>
  <dcterms:modified xsi:type="dcterms:W3CDTF">2018-02-16T16:29:47Z</dcterms:modified>
</cp:coreProperties>
</file>